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87" r:id="rId5"/>
    <p:sldId id="420" r:id="rId6"/>
    <p:sldId id="430" r:id="rId7"/>
    <p:sldId id="3308" r:id="rId8"/>
    <p:sldId id="3310" r:id="rId9"/>
    <p:sldId id="447" r:id="rId10"/>
    <p:sldId id="3311" r:id="rId11"/>
    <p:sldId id="3312" r:id="rId12"/>
    <p:sldId id="3313" r:id="rId13"/>
    <p:sldId id="3315" r:id="rId14"/>
    <p:sldId id="449" r:id="rId15"/>
    <p:sldId id="444" r:id="rId16"/>
    <p:sldId id="3314" r:id="rId17"/>
    <p:sldId id="448" r:id="rId18"/>
    <p:sldId id="431" r:id="rId19"/>
    <p:sldId id="432" r:id="rId20"/>
    <p:sldId id="3316" r:id="rId21"/>
    <p:sldId id="352" r:id="rId22"/>
    <p:sldId id="462" r:id="rId23"/>
    <p:sldId id="425" r:id="rId24"/>
    <p:sldId id="3319" r:id="rId25"/>
    <p:sldId id="3317" r:id="rId26"/>
    <p:sldId id="450" r:id="rId27"/>
    <p:sldId id="451" r:id="rId28"/>
    <p:sldId id="452" r:id="rId29"/>
    <p:sldId id="453" r:id="rId30"/>
    <p:sldId id="454" r:id="rId31"/>
    <p:sldId id="455" r:id="rId32"/>
    <p:sldId id="456" r:id="rId33"/>
    <p:sldId id="457" r:id="rId34"/>
    <p:sldId id="458" r:id="rId35"/>
    <p:sldId id="459" r:id="rId36"/>
    <p:sldId id="460" r:id="rId37"/>
    <p:sldId id="442" r:id="rId38"/>
    <p:sldId id="3318" r:id="rId39"/>
    <p:sldId id="426" r:id="rId40"/>
    <p:sldId id="396" r:id="rId41"/>
    <p:sldId id="427" r:id="rId42"/>
    <p:sldId id="428" r:id="rId43"/>
    <p:sldId id="394" r:id="rId44"/>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p15:clr>
            <a:srgbClr val="A4A3A4"/>
          </p15:clr>
        </p15:guide>
        <p15:guide id="2" orient="horz" pos="4110">
          <p15:clr>
            <a:srgbClr val="A4A3A4"/>
          </p15:clr>
        </p15:guide>
        <p15:guide id="3" orient="horz" pos="3158" userDrawn="1">
          <p15:clr>
            <a:srgbClr val="A4A3A4"/>
          </p15:clr>
        </p15:guide>
        <p15:guide id="4" orient="horz" pos="2251" userDrawn="1">
          <p15:clr>
            <a:srgbClr val="A4A3A4"/>
          </p15:clr>
        </p15:guide>
        <p15:guide id="5" orient="horz" pos="2432" userDrawn="1">
          <p15:clr>
            <a:srgbClr val="A4A3A4"/>
          </p15:clr>
        </p15:guide>
        <p15:guide id="6" orient="horz" pos="1344" userDrawn="1">
          <p15:clr>
            <a:srgbClr val="A4A3A4"/>
          </p15:clr>
        </p15:guide>
        <p15:guide id="7" pos="2880">
          <p15:clr>
            <a:srgbClr val="A4A3A4"/>
          </p15:clr>
        </p15:guide>
        <p15:guide id="8" pos="204">
          <p15:clr>
            <a:srgbClr val="A4A3A4"/>
          </p15:clr>
        </p15:guide>
        <p15:guide id="9" pos="5244">
          <p15:clr>
            <a:srgbClr val="A4A3A4"/>
          </p15:clr>
        </p15:guide>
        <p15:guide id="10" pos="5370">
          <p15:clr>
            <a:srgbClr val="A4A3A4"/>
          </p15:clr>
        </p15:guide>
        <p15:guide id="11" pos="2789">
          <p15:clr>
            <a:srgbClr val="A4A3A4"/>
          </p15:clr>
        </p15:guide>
        <p15:guide id="12" pos="2608" userDrawn="1">
          <p15:clr>
            <a:srgbClr val="A4A3A4"/>
          </p15:clr>
        </p15:guide>
        <p15:guide id="13" pos="41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3F"/>
    <a:srgbClr val="002D57"/>
    <a:srgbClr val="00325B"/>
    <a:srgbClr val="183964"/>
    <a:srgbClr val="C42330"/>
    <a:srgbClr val="88A3C8"/>
    <a:srgbClr val="C2D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666"/>
    <p:restoredTop sz="80448" autoAdjust="0"/>
  </p:normalViewPr>
  <p:slideViewPr>
    <p:cSldViewPr showGuides="1">
      <p:cViewPr varScale="1">
        <p:scale>
          <a:sx n="58" d="100"/>
          <a:sy n="58" d="100"/>
        </p:scale>
        <p:origin x="1080" y="66"/>
      </p:cViewPr>
      <p:guideLst>
        <p:guide orient="horz" pos="255"/>
        <p:guide orient="horz" pos="4110"/>
        <p:guide orient="horz" pos="3158"/>
        <p:guide orient="horz" pos="2251"/>
        <p:guide orient="horz" pos="2432"/>
        <p:guide orient="horz" pos="1344"/>
        <p:guide pos="2880"/>
        <p:guide pos="204"/>
        <p:guide pos="5244"/>
        <p:guide pos="5370"/>
        <p:guide pos="2789"/>
        <p:guide pos="2608"/>
        <p:guide pos="415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89B0E03-C90C-4258-8D02-0A4F5AC3406A}" type="datetimeFigureOut">
              <a:rPr lang="en-GB" smtClean="0"/>
              <a:t>03/02/2020</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71ABCF1-EB76-4FBC-9FD9-4DF29005E979}" type="slidenum">
              <a:rPr lang="en-GB" smtClean="0"/>
              <a:t>‹#›</a:t>
            </a:fld>
            <a:endParaRPr lang="en-GB"/>
          </a:p>
        </p:txBody>
      </p:sp>
    </p:spTree>
    <p:extLst>
      <p:ext uri="{BB962C8B-B14F-4D97-AF65-F5344CB8AC3E}">
        <p14:creationId xmlns:p14="http://schemas.microsoft.com/office/powerpoint/2010/main" val="336443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A2194877-0925-6649-9EA4-5D3FC20CDD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DDF3EF3E-1C14-7C43-A39A-2DB3E03F84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19459" name="Slide Number Placeholder 3">
            <a:extLst>
              <a:ext uri="{FF2B5EF4-FFF2-40B4-BE49-F238E27FC236}">
                <a16:creationId xmlns:a16="http://schemas.microsoft.com/office/drawing/2014/main" id="{197BA380-669B-6348-81EB-04A31E86E5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A8A597CD-F065-404D-8A11-1C80C81DD3C4}" type="slidenum">
              <a:rPr lang="en-US" altLang="en-US" smtClean="0"/>
              <a:pPr/>
              <a:t>1</a:t>
            </a:fld>
            <a:endParaRPr lang="en-US" altLang="en-US"/>
          </a:p>
        </p:txBody>
      </p:sp>
    </p:spTree>
    <p:extLst>
      <p:ext uri="{BB962C8B-B14F-4D97-AF65-F5344CB8AC3E}">
        <p14:creationId xmlns:p14="http://schemas.microsoft.com/office/powerpoint/2010/main" val="61908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0EB1750E-C141-9341-8B84-519DCE753C4C}"/>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6244B230-3645-2C41-9847-FBD4869B35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34820" name="Slide Number Placeholder 3">
            <a:extLst>
              <a:ext uri="{FF2B5EF4-FFF2-40B4-BE49-F238E27FC236}">
                <a16:creationId xmlns:a16="http://schemas.microsoft.com/office/drawing/2014/main" id="{994950F9-6F69-D846-8A8C-2FD13A589E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3CE3CF5-010E-454E-823A-B28C405A4B04}" type="slidenum">
              <a:rPr lang="en-GB" altLang="en-US" smtClean="0">
                <a:latin typeface="Calibri" panose="020F0502020204030204" pitchFamily="34" charset="0"/>
              </a:rPr>
              <a:pPr/>
              <a:t>13</a:t>
            </a:fld>
            <a:endParaRPr lang="en-GB" altLang="en-US">
              <a:latin typeface="Calibri" panose="020F0502020204030204" pitchFamily="34" charset="0"/>
            </a:endParaRPr>
          </a:p>
        </p:txBody>
      </p:sp>
    </p:spTree>
    <p:extLst>
      <p:ext uri="{BB962C8B-B14F-4D97-AF65-F5344CB8AC3E}">
        <p14:creationId xmlns:p14="http://schemas.microsoft.com/office/powerpoint/2010/main" val="158023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14</a:t>
            </a:fld>
            <a:endParaRPr lang="en-GB"/>
          </a:p>
        </p:txBody>
      </p:sp>
    </p:spTree>
    <p:extLst>
      <p:ext uri="{BB962C8B-B14F-4D97-AF65-F5344CB8AC3E}">
        <p14:creationId xmlns:p14="http://schemas.microsoft.com/office/powerpoint/2010/main" val="2516390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5632F0C3-4EF3-2649-BAE8-2CDACAE0FC95}"/>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0F983F26-EF51-8443-A470-2A732C2E18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panose="020B0604020202020204" pitchFamily="34" charset="0"/>
                <a:cs typeface="Arial" panose="020B0604020202020204" pitchFamily="34" charset="0"/>
              </a:rPr>
              <a:t>A firm that follows cost focus strategy does not necessarily charge the lowest prices in the industry. Instead, it charges low prices relative to other firms that compete within the target market</a:t>
            </a:r>
          </a:p>
        </p:txBody>
      </p:sp>
      <p:sp>
        <p:nvSpPr>
          <p:cNvPr id="37892" name="Slide Number Placeholder 3">
            <a:extLst>
              <a:ext uri="{FF2B5EF4-FFF2-40B4-BE49-F238E27FC236}">
                <a16:creationId xmlns:a16="http://schemas.microsoft.com/office/drawing/2014/main" id="{F81FCF8D-7E70-6848-B97D-839491DC2C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704CAB1-15C1-3547-9C0A-F3B73557AB64}" type="slidenum">
              <a:rPr lang="en-GB" altLang="en-US" smtClean="0">
                <a:latin typeface="Calibri" panose="020F0502020204030204" pitchFamily="34" charset="0"/>
              </a:rPr>
              <a:pPr/>
              <a:t>15</a:t>
            </a:fld>
            <a:endParaRPr lang="en-GB" altLang="en-US">
              <a:latin typeface="Calibri" panose="020F0502020204030204" pitchFamily="34" charset="0"/>
            </a:endParaRPr>
          </a:p>
        </p:txBody>
      </p:sp>
    </p:spTree>
    <p:extLst>
      <p:ext uri="{BB962C8B-B14F-4D97-AF65-F5344CB8AC3E}">
        <p14:creationId xmlns:p14="http://schemas.microsoft.com/office/powerpoint/2010/main" val="174659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002B7BD2-9BC2-3647-BDEA-139CA37A327B}"/>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FBB6E7ED-B3BE-C749-867D-829CBDA888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latin typeface="Arial" panose="020B0604020202020204" pitchFamily="34" charset="0"/>
              <a:cs typeface="Arial" panose="020B0604020202020204" pitchFamily="34" charset="0"/>
            </a:endParaRPr>
          </a:p>
        </p:txBody>
      </p:sp>
      <p:sp>
        <p:nvSpPr>
          <p:cNvPr id="41988" name="Slide Number Placeholder 3">
            <a:extLst>
              <a:ext uri="{FF2B5EF4-FFF2-40B4-BE49-F238E27FC236}">
                <a16:creationId xmlns:a16="http://schemas.microsoft.com/office/drawing/2014/main" id="{D65C0C80-3A77-7C4D-95CC-9E51307E90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A5DF2CC-2470-654B-A07E-37795AE3BF02}" type="slidenum">
              <a:rPr lang="en-GB" altLang="en-US" smtClean="0">
                <a:latin typeface="Calibri" panose="020F0502020204030204" pitchFamily="34" charset="0"/>
              </a:rPr>
              <a:pPr/>
              <a:t>16</a:t>
            </a:fld>
            <a:endParaRPr lang="en-GB" altLang="en-US">
              <a:latin typeface="Calibri" panose="020F0502020204030204" pitchFamily="34" charset="0"/>
            </a:endParaRPr>
          </a:p>
        </p:txBody>
      </p:sp>
    </p:spTree>
    <p:extLst>
      <p:ext uri="{BB962C8B-B14F-4D97-AF65-F5344CB8AC3E}">
        <p14:creationId xmlns:p14="http://schemas.microsoft.com/office/powerpoint/2010/main" val="523358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20</a:t>
            </a:fld>
            <a:endParaRPr lang="en-US"/>
          </a:p>
        </p:txBody>
      </p:sp>
    </p:spTree>
    <p:extLst>
      <p:ext uri="{BB962C8B-B14F-4D97-AF65-F5344CB8AC3E}">
        <p14:creationId xmlns:p14="http://schemas.microsoft.com/office/powerpoint/2010/main" val="2325934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2AA88DF7-F141-CB47-BEAD-C34201DE51A6}"/>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1C48D69C-459C-D944-8C5C-F7AD3DBF1E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Arial" panose="020B0604020202020204" pitchFamily="34" charset="0"/>
            </a:endParaRPr>
          </a:p>
        </p:txBody>
      </p:sp>
      <p:sp>
        <p:nvSpPr>
          <p:cNvPr id="46084" name="Slide Number Placeholder 3">
            <a:extLst>
              <a:ext uri="{FF2B5EF4-FFF2-40B4-BE49-F238E27FC236}">
                <a16:creationId xmlns:a16="http://schemas.microsoft.com/office/drawing/2014/main" id="{97E64588-9D31-3D4A-A1CC-FD4FEE97E9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3A248E8-2D58-3F41-9234-FFB56575388C}" type="slidenum">
              <a:rPr lang="en-US" altLang="en-US" smtClean="0"/>
              <a:pPr/>
              <a:t>23</a:t>
            </a:fld>
            <a:endParaRPr lang="en-US" altLang="en-US"/>
          </a:p>
        </p:txBody>
      </p:sp>
    </p:spTree>
    <p:extLst>
      <p:ext uri="{BB962C8B-B14F-4D97-AF65-F5344CB8AC3E}">
        <p14:creationId xmlns:p14="http://schemas.microsoft.com/office/powerpoint/2010/main" val="9942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2F97A75-0078-984B-9DCF-BAB6989ED5BD}"/>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A795BF3C-BE1C-3442-B5BE-3519E56705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Arial" panose="020B0604020202020204" pitchFamily="34" charset="0"/>
            </a:endParaRPr>
          </a:p>
        </p:txBody>
      </p:sp>
      <p:sp>
        <p:nvSpPr>
          <p:cNvPr id="48132" name="Slide Number Placeholder 3">
            <a:extLst>
              <a:ext uri="{FF2B5EF4-FFF2-40B4-BE49-F238E27FC236}">
                <a16:creationId xmlns:a16="http://schemas.microsoft.com/office/drawing/2014/main" id="{F5F948CC-9FF7-D94E-B31F-C81C7EDEA0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207AA89-D684-3C4D-997F-B912701D0149}" type="slidenum">
              <a:rPr lang="en-US" altLang="en-US" smtClean="0"/>
              <a:pPr/>
              <a:t>24</a:t>
            </a:fld>
            <a:endParaRPr lang="en-US" altLang="en-US"/>
          </a:p>
        </p:txBody>
      </p:sp>
    </p:spTree>
    <p:extLst>
      <p:ext uri="{BB962C8B-B14F-4D97-AF65-F5344CB8AC3E}">
        <p14:creationId xmlns:p14="http://schemas.microsoft.com/office/powerpoint/2010/main" val="4192364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DAC2BD74-5E77-4149-8ABD-C672D074D918}"/>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817DBD17-6571-C741-A69A-FB8458C94E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60420" name="Slide Number Placeholder 3">
            <a:extLst>
              <a:ext uri="{FF2B5EF4-FFF2-40B4-BE49-F238E27FC236}">
                <a16:creationId xmlns:a16="http://schemas.microsoft.com/office/drawing/2014/main" id="{D8CA6160-EDBF-0641-BDFA-D7E8AA0123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A7DF4D7-3B25-F54E-BFF8-47FAD2DBB773}" type="slidenum">
              <a:rPr lang="en-GB" altLang="en-US" smtClean="0">
                <a:latin typeface="Calibri" panose="020F0502020204030204" pitchFamily="34" charset="0"/>
              </a:rPr>
              <a:pPr/>
              <a:t>34</a:t>
            </a:fld>
            <a:endParaRPr lang="en-GB" altLang="en-US">
              <a:latin typeface="Calibri" panose="020F0502020204030204" pitchFamily="34" charset="0"/>
            </a:endParaRPr>
          </a:p>
        </p:txBody>
      </p:sp>
    </p:spTree>
    <p:extLst>
      <p:ext uri="{BB962C8B-B14F-4D97-AF65-F5344CB8AC3E}">
        <p14:creationId xmlns:p14="http://schemas.microsoft.com/office/powerpoint/2010/main" val="590772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35</a:t>
            </a:fld>
            <a:endParaRPr lang="en-US"/>
          </a:p>
        </p:txBody>
      </p:sp>
    </p:spTree>
    <p:extLst>
      <p:ext uri="{BB962C8B-B14F-4D97-AF65-F5344CB8AC3E}">
        <p14:creationId xmlns:p14="http://schemas.microsoft.com/office/powerpoint/2010/main" val="399971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Dreamliner 787-Boeing</a:t>
            </a:r>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36</a:t>
            </a:fld>
            <a:endParaRPr lang="en-US"/>
          </a:p>
        </p:txBody>
      </p:sp>
    </p:spTree>
    <p:extLst>
      <p:ext uri="{BB962C8B-B14F-4D97-AF65-F5344CB8AC3E}">
        <p14:creationId xmlns:p14="http://schemas.microsoft.com/office/powerpoint/2010/main" val="110544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F7FFF6-9F63-DA4E-983D-21D51CF8D32C}" type="slidenum">
              <a:rPr lang="en-US" smtClean="0"/>
              <a:t>2</a:t>
            </a:fld>
            <a:endParaRPr lang="en-US"/>
          </a:p>
        </p:txBody>
      </p:sp>
    </p:spTree>
    <p:extLst>
      <p:ext uri="{BB962C8B-B14F-4D97-AF65-F5344CB8AC3E}">
        <p14:creationId xmlns:p14="http://schemas.microsoft.com/office/powerpoint/2010/main" val="1239428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Generalist strategy vs specialist strategy</a:t>
            </a: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37</a:t>
            </a:fld>
            <a:endParaRPr lang="en-US"/>
          </a:p>
        </p:txBody>
      </p:sp>
    </p:spTree>
    <p:extLst>
      <p:ext uri="{BB962C8B-B14F-4D97-AF65-F5344CB8AC3E}">
        <p14:creationId xmlns:p14="http://schemas.microsoft.com/office/powerpoint/2010/main" val="182265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forces are high and strong, industries are not attractive.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38</a:t>
            </a:fld>
            <a:endParaRPr lang="en-US"/>
          </a:p>
        </p:txBody>
      </p:sp>
    </p:spTree>
    <p:extLst>
      <p:ext uri="{BB962C8B-B14F-4D97-AF65-F5344CB8AC3E}">
        <p14:creationId xmlns:p14="http://schemas.microsoft.com/office/powerpoint/2010/main" val="4249333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easy it is to enter the industry influences the degree of competition.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greater the threat of entry, the worse it is for incumbents in an industry </a:t>
            </a:r>
            <a:endParaRPr lang="en-US"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39</a:t>
            </a:fld>
            <a:endParaRPr lang="en-US"/>
          </a:p>
        </p:txBody>
      </p:sp>
    </p:spTree>
    <p:extLst>
      <p:ext uri="{BB962C8B-B14F-4D97-AF65-F5344CB8AC3E}">
        <p14:creationId xmlns:p14="http://schemas.microsoft.com/office/powerpoint/2010/main" val="268696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Why</a:t>
            </a:r>
            <a:endParaRPr lang="en-GB" sz="14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Identifies the Opportunities and Threats to an organisation.</a:t>
            </a:r>
            <a:endParaRPr lang="en-GB" sz="1400" b="0" i="0" u="none" strike="noStrike" kern="1200" dirty="0">
              <a:solidFill>
                <a:schemeClr val="tx1"/>
              </a:solidFill>
              <a:effectLst/>
              <a:latin typeface="+mn-lt"/>
              <a:ea typeface="+mn-ea"/>
              <a:cs typeface="+mn-cs"/>
            </a:endParaRPr>
          </a:p>
          <a:p>
            <a:pPr lvl="1"/>
            <a:r>
              <a:rPr lang="en-GB" sz="1200" b="0" i="0" u="none" strike="noStrike" kern="1200" dirty="0">
                <a:solidFill>
                  <a:schemeClr val="tx1"/>
                </a:solidFill>
                <a:effectLst/>
                <a:latin typeface="+mn-lt"/>
                <a:ea typeface="+mn-ea"/>
                <a:cs typeface="+mn-cs"/>
              </a:rPr>
              <a:t>External scanning is part of the wider systematic strategy development that produces a business SW</a:t>
            </a:r>
            <a:r>
              <a:rPr lang="en-GB" sz="1200" b="1" i="0" u="none" strike="noStrike" kern="1200" dirty="0">
                <a:solidFill>
                  <a:schemeClr val="tx1"/>
                </a:solidFill>
                <a:effectLst/>
                <a:latin typeface="+mn-lt"/>
                <a:ea typeface="+mn-ea"/>
                <a:cs typeface="+mn-cs"/>
              </a:rPr>
              <a:t>OT</a:t>
            </a:r>
            <a:r>
              <a:rPr lang="en-GB" sz="1200" b="0" i="0" u="none" strike="noStrike" kern="1200" dirty="0">
                <a:solidFill>
                  <a:schemeClr val="tx1"/>
                </a:solidFill>
                <a:effectLst/>
                <a:latin typeface="+mn-lt"/>
                <a:ea typeface="+mn-ea"/>
                <a:cs typeface="+mn-cs"/>
              </a:rPr>
              <a:t>.</a:t>
            </a:r>
            <a:endParaRPr lang="en-GB" sz="14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1ABCF1-EB76-4FBC-9FD9-4DF29005E979}" type="slidenum">
              <a:rPr lang="en-GB" smtClean="0"/>
              <a:t>5</a:t>
            </a:fld>
            <a:endParaRPr lang="en-GB"/>
          </a:p>
        </p:txBody>
      </p:sp>
    </p:spTree>
    <p:extLst>
      <p:ext uri="{BB962C8B-B14F-4D97-AF65-F5344CB8AC3E}">
        <p14:creationId xmlns:p14="http://schemas.microsoft.com/office/powerpoint/2010/main" val="66045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kern="0" dirty="0">
                <a:solidFill>
                  <a:schemeClr val="tx1"/>
                </a:solidFill>
                <a:cs typeface="Arial"/>
              </a:rPr>
              <a:t>(Make it difficult for competitors )</a:t>
            </a:r>
          </a:p>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6</a:t>
            </a:fld>
            <a:endParaRPr lang="en-GB"/>
          </a:p>
        </p:txBody>
      </p:sp>
    </p:spTree>
    <p:extLst>
      <p:ext uri="{BB962C8B-B14F-4D97-AF65-F5344CB8AC3E}">
        <p14:creationId xmlns:p14="http://schemas.microsoft.com/office/powerpoint/2010/main" val="1638504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9F91EE62-5F45-7B42-B0C3-09203EF3DED3}"/>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1457D18F-FA8E-2E4B-A53B-076130E2C0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b="1" i="1">
                <a:solidFill>
                  <a:srgbClr val="0070C0"/>
                </a:solidFill>
                <a:latin typeface="Arial" panose="020B0604020202020204" pitchFamily="34" charset="0"/>
                <a:cs typeface="Arial" panose="020B0604020202020204" pitchFamily="34" charset="0"/>
              </a:rPr>
              <a:t>Michael Porter</a:t>
            </a:r>
            <a:r>
              <a:rPr lang="en-GB" altLang="en-US" i="1">
                <a:latin typeface="Arial" panose="020B0604020202020204" pitchFamily="34" charset="0"/>
                <a:cs typeface="Arial" panose="020B0604020202020204" pitchFamily="34" charset="0"/>
              </a:rPr>
              <a:t> </a:t>
            </a:r>
            <a:r>
              <a:rPr lang="en-GB" altLang="en-US">
                <a:latin typeface="Arial" panose="020B0604020202020204" pitchFamily="34" charset="0"/>
                <a:cs typeface="Arial" panose="020B0604020202020204" pitchFamily="34" charset="0"/>
              </a:rPr>
              <a:t>introduced the term </a:t>
            </a:r>
            <a:r>
              <a:rPr lang="en-GB" altLang="en-US" b="1" i="1">
                <a:solidFill>
                  <a:srgbClr val="0070C0"/>
                </a:solidFill>
                <a:latin typeface="Arial" panose="020B0604020202020204" pitchFamily="34" charset="0"/>
                <a:cs typeface="Arial" panose="020B0604020202020204" pitchFamily="34" charset="0"/>
              </a:rPr>
              <a:t>‘generic strategy’ </a:t>
            </a:r>
            <a:r>
              <a:rPr lang="en-GB" altLang="en-US">
                <a:latin typeface="Arial" panose="020B0604020202020204" pitchFamily="34" charset="0"/>
                <a:cs typeface="Arial" panose="020B0604020202020204" pitchFamily="34" charset="0"/>
              </a:rPr>
              <a:t>to mean basic types of competitive strategy that hold across many kinds of business situations.</a:t>
            </a: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r>
              <a:rPr lang="en-GB" altLang="en-US">
                <a:latin typeface="Arial" panose="020B0604020202020204" pitchFamily="34" charset="0"/>
                <a:cs typeface="Arial" panose="020B0604020202020204" pitchFamily="34" charset="0"/>
              </a:rPr>
              <a:t>Source of Competitive Advantage </a:t>
            </a: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r>
              <a:rPr lang="en-GB" altLang="en-US">
                <a:latin typeface="Arial" panose="020B0604020202020204" pitchFamily="34" charset="0"/>
                <a:cs typeface="Arial" panose="020B0604020202020204" pitchFamily="34" charset="0"/>
              </a:rPr>
              <a:t>Broad target or Industry wide</a:t>
            </a:r>
          </a:p>
          <a:p>
            <a:pPr eaLnBrk="1" hangingPunct="1">
              <a:spcBef>
                <a:spcPct val="0"/>
              </a:spcBef>
            </a:pPr>
            <a:r>
              <a:rPr lang="en-GB" altLang="en-US">
                <a:latin typeface="Arial" panose="020B0604020202020204" pitchFamily="34" charset="0"/>
                <a:cs typeface="Arial" panose="020B0604020202020204" pitchFamily="34" charset="0"/>
              </a:rPr>
              <a:t>Narrow Target or single segment </a:t>
            </a:r>
          </a:p>
        </p:txBody>
      </p:sp>
      <p:sp>
        <p:nvSpPr>
          <p:cNvPr id="26628" name="Slide Number Placeholder 3">
            <a:extLst>
              <a:ext uri="{FF2B5EF4-FFF2-40B4-BE49-F238E27FC236}">
                <a16:creationId xmlns:a16="http://schemas.microsoft.com/office/drawing/2014/main" id="{44040743-AD2F-D64F-A087-499D17BD02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1B665CA-8563-1D43-9AC3-8C2B794533B3}" type="slidenum">
              <a:rPr lang="en-GB" altLang="en-US" smtClean="0">
                <a:latin typeface="Calibri" panose="020F0502020204030204" pitchFamily="34" charset="0"/>
              </a:rPr>
              <a:pPr/>
              <a:t>8</a:t>
            </a:fld>
            <a:endParaRPr lang="en-GB" altLang="en-US">
              <a:latin typeface="Calibri" panose="020F0502020204030204" pitchFamily="34" charset="0"/>
            </a:endParaRPr>
          </a:p>
        </p:txBody>
      </p:sp>
    </p:spTree>
    <p:extLst>
      <p:ext uri="{BB962C8B-B14F-4D97-AF65-F5344CB8AC3E}">
        <p14:creationId xmlns:p14="http://schemas.microsoft.com/office/powerpoint/2010/main" val="2135941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F29F36CE-F85F-5D4F-BF05-2B180BFF7009}"/>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0A490B69-62D5-5E4B-9AE4-A55BA56B75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panose="020B0604020202020204" pitchFamily="34" charset="0"/>
                <a:cs typeface="Arial" panose="020B0604020202020204" pitchFamily="34" charset="0"/>
              </a:rPr>
              <a:t> The development or adoption of a new production technique can be an important source of competitive advantage </a:t>
            </a: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r>
              <a:rPr lang="en-GB" altLang="en-US">
                <a:latin typeface="Arial" panose="020B0604020202020204" pitchFamily="34" charset="0"/>
                <a:cs typeface="Arial" panose="020B0604020202020204" pitchFamily="34" charset="0"/>
              </a:rPr>
              <a:t> Relationships with the supplier: Supplier relationships </a:t>
            </a:r>
          </a:p>
          <a:p>
            <a:pPr eaLnBrk="1" hangingPunct="1">
              <a:spcBef>
                <a:spcPct val="0"/>
              </a:spcBef>
            </a:pPr>
            <a:endParaRPr lang="en-GB" altLang="en-US">
              <a:latin typeface="Arial" panose="020B0604020202020204" pitchFamily="34" charset="0"/>
              <a:cs typeface="Arial" panose="020B0604020202020204" pitchFamily="34" charset="0"/>
            </a:endParaRPr>
          </a:p>
          <a:p>
            <a:pPr eaLnBrk="1" hangingPunct="1">
              <a:spcBef>
                <a:spcPct val="0"/>
              </a:spcBef>
            </a:pPr>
            <a:r>
              <a:rPr lang="en-GB" altLang="en-US">
                <a:latin typeface="Arial" panose="020B0604020202020204" pitchFamily="34" charset="0"/>
                <a:cs typeface="Arial" panose="020B0604020202020204" pitchFamily="34" charset="0"/>
              </a:rPr>
              <a:t>Especially beneficial: where customers are price sensitive </a:t>
            </a:r>
          </a:p>
        </p:txBody>
      </p:sp>
      <p:sp>
        <p:nvSpPr>
          <p:cNvPr id="28676" name="Slide Number Placeholder 3">
            <a:extLst>
              <a:ext uri="{FF2B5EF4-FFF2-40B4-BE49-F238E27FC236}">
                <a16:creationId xmlns:a16="http://schemas.microsoft.com/office/drawing/2014/main" id="{674D3F45-49C5-A447-9761-4458612D43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CE13950-AAF8-7940-82D2-A2C24DA2F5F7}" type="slidenum">
              <a:rPr lang="en-GB" altLang="en-US" smtClean="0">
                <a:latin typeface="Calibri" panose="020F0502020204030204" pitchFamily="34" charset="0"/>
              </a:rPr>
              <a:pPr/>
              <a:t>9</a:t>
            </a:fld>
            <a:endParaRPr lang="en-GB" altLang="en-US">
              <a:latin typeface="Calibri" panose="020F0502020204030204" pitchFamily="34" charset="0"/>
            </a:endParaRPr>
          </a:p>
        </p:txBody>
      </p:sp>
    </p:spTree>
    <p:extLst>
      <p:ext uri="{BB962C8B-B14F-4D97-AF65-F5344CB8AC3E}">
        <p14:creationId xmlns:p14="http://schemas.microsoft.com/office/powerpoint/2010/main" val="76243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10</a:t>
            </a:fld>
            <a:endParaRPr lang="en-GB"/>
          </a:p>
        </p:txBody>
      </p:sp>
    </p:spTree>
    <p:extLst>
      <p:ext uri="{BB962C8B-B14F-4D97-AF65-F5344CB8AC3E}">
        <p14:creationId xmlns:p14="http://schemas.microsoft.com/office/powerpoint/2010/main" val="386486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E2424557-825A-B744-895C-1445D565D848}"/>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D43803EA-178A-E24F-8320-AF0ECFC7D2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30724" name="Slide Number Placeholder 3">
            <a:extLst>
              <a:ext uri="{FF2B5EF4-FFF2-40B4-BE49-F238E27FC236}">
                <a16:creationId xmlns:a16="http://schemas.microsoft.com/office/drawing/2014/main" id="{11D05746-DB83-C849-BC3A-6D4DFC5544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6C36DE6-5101-C34F-BA7E-21C24CCCF98A}" type="slidenum">
              <a:rPr lang="en-GB" altLang="en-US" smtClean="0">
                <a:latin typeface="Calibri" panose="020F0502020204030204" pitchFamily="34" charset="0"/>
              </a:rPr>
              <a:pPr/>
              <a:t>11</a:t>
            </a:fld>
            <a:endParaRPr lang="en-GB" altLang="en-US">
              <a:latin typeface="Calibri" panose="020F0502020204030204" pitchFamily="34" charset="0"/>
            </a:endParaRPr>
          </a:p>
        </p:txBody>
      </p:sp>
    </p:spTree>
    <p:extLst>
      <p:ext uri="{BB962C8B-B14F-4D97-AF65-F5344CB8AC3E}">
        <p14:creationId xmlns:p14="http://schemas.microsoft.com/office/powerpoint/2010/main" val="100473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ADE8E44-230A-F447-A4CE-D06BDD663917}"/>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14981F1D-E0EF-1046-82D9-C5D5916A9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tabLst>
                <a:tab pos="284163" algn="l"/>
              </a:tabLst>
            </a:pPr>
            <a:r>
              <a:rPr lang="en-GB" altLang="en-US">
                <a:latin typeface="Arial" panose="020B0604020202020204" pitchFamily="34" charset="0"/>
                <a:cs typeface="Arial" panose="020B0604020202020204" pitchFamily="34" charset="0"/>
              </a:rPr>
              <a:t>Two key issues:</a:t>
            </a:r>
          </a:p>
          <a:p>
            <a:pPr eaLnBrk="1" hangingPunct="1">
              <a:lnSpc>
                <a:spcPct val="90000"/>
              </a:lnSpc>
              <a:buFontTx/>
              <a:buChar char="•"/>
              <a:tabLst>
                <a:tab pos="284163" algn="l"/>
              </a:tabLst>
            </a:pPr>
            <a:r>
              <a:rPr lang="en-GB" altLang="en-US">
                <a:latin typeface="Arial" panose="020B0604020202020204" pitchFamily="34" charset="0"/>
                <a:cs typeface="Arial" panose="020B0604020202020204" pitchFamily="34" charset="0"/>
              </a:rPr>
              <a:t>The </a:t>
            </a:r>
            <a:r>
              <a:rPr lang="en-GB" altLang="en-US" b="1" i="1">
                <a:solidFill>
                  <a:srgbClr val="0070C0"/>
                </a:solidFill>
                <a:latin typeface="Arial" panose="020B0604020202020204" pitchFamily="34" charset="0"/>
                <a:cs typeface="Arial" panose="020B0604020202020204" pitchFamily="34" charset="0"/>
              </a:rPr>
              <a:t>strategic customer </a:t>
            </a:r>
            <a:r>
              <a:rPr lang="en-GB" altLang="en-US">
                <a:latin typeface="Arial" panose="020B0604020202020204" pitchFamily="34" charset="0"/>
                <a:cs typeface="Arial" panose="020B0604020202020204" pitchFamily="34" charset="0"/>
              </a:rPr>
              <a:t>on whose needs/characteristics the differentiation is based</a:t>
            </a:r>
          </a:p>
          <a:p>
            <a:pPr eaLnBrk="1" hangingPunct="1">
              <a:lnSpc>
                <a:spcPct val="90000"/>
              </a:lnSpc>
              <a:buFontTx/>
              <a:buChar char="•"/>
              <a:tabLst>
                <a:tab pos="284163" algn="l"/>
              </a:tabLst>
            </a:pPr>
            <a:r>
              <a:rPr lang="en-GB" altLang="en-US" b="1" i="1">
                <a:solidFill>
                  <a:srgbClr val="0070C0"/>
                </a:solidFill>
                <a:latin typeface="Arial" panose="020B0604020202020204" pitchFamily="34" charset="0"/>
                <a:cs typeface="Arial" panose="020B0604020202020204" pitchFamily="34" charset="0"/>
              </a:rPr>
              <a:t>Key competitors </a:t>
            </a:r>
            <a:r>
              <a:rPr lang="en-GB" altLang="en-US">
                <a:latin typeface="Arial" panose="020B0604020202020204" pitchFamily="34" charset="0"/>
                <a:cs typeface="Arial" panose="020B0604020202020204" pitchFamily="34" charset="0"/>
              </a:rPr>
              <a:t>– who are the rivals and who may </a:t>
            </a:r>
            <a:r>
              <a:rPr lang="en-GB" altLang="en-US" i="1">
                <a:latin typeface="Arial" panose="020B0604020202020204" pitchFamily="34" charset="0"/>
                <a:cs typeface="Arial" panose="020B0604020202020204" pitchFamily="34" charset="0"/>
              </a:rPr>
              <a:t>become </a:t>
            </a:r>
            <a:r>
              <a:rPr lang="en-GB" altLang="en-US">
                <a:latin typeface="Arial" panose="020B0604020202020204" pitchFamily="34" charset="0"/>
                <a:cs typeface="Arial" panose="020B0604020202020204" pitchFamily="34" charset="0"/>
              </a:rPr>
              <a:t>a rival.</a:t>
            </a:r>
          </a:p>
          <a:p>
            <a:pPr eaLnBrk="1" hangingPunct="1">
              <a:lnSpc>
                <a:spcPct val="90000"/>
              </a:lnSpc>
              <a:tabLst>
                <a:tab pos="284163" algn="l"/>
              </a:tabLst>
            </a:pPr>
            <a:endParaRPr lang="en-GB" altLang="en-US">
              <a:latin typeface="Arial" panose="020B0604020202020204" pitchFamily="34" charset="0"/>
              <a:cs typeface="Arial" panose="020B0604020202020204" pitchFamily="34" charset="0"/>
            </a:endParaRPr>
          </a:p>
          <a:p>
            <a:pPr eaLnBrk="1" hangingPunct="1">
              <a:lnSpc>
                <a:spcPct val="90000"/>
              </a:lnSpc>
              <a:tabLst>
                <a:tab pos="284163" algn="l"/>
              </a:tabLst>
            </a:pPr>
            <a:r>
              <a:rPr lang="en-GB" altLang="en-US">
                <a:latin typeface="Arial" panose="020B0604020202020204" pitchFamily="34" charset="0"/>
                <a:cs typeface="Arial" panose="020B0604020202020204" pitchFamily="34" charset="0"/>
              </a:rPr>
              <a:t>Note </a:t>
            </a:r>
            <a:r>
              <a:rPr lang="en-GB" altLang="en-US">
                <a:latin typeface="Arial" panose="020B0604020202020204" pitchFamily="34" charset="0"/>
                <a:cs typeface="Arial" panose="020B0604020202020204" pitchFamily="34" charset="0"/>
                <a:sym typeface="Wingdings" pitchFamily="2" charset="2"/>
              </a:rPr>
              <a:t></a:t>
            </a:r>
            <a:r>
              <a:rPr lang="en-GB" altLang="en-US">
                <a:latin typeface="Arial" panose="020B0604020202020204" pitchFamily="34" charset="0"/>
                <a:cs typeface="Arial" panose="020B0604020202020204" pitchFamily="34" charset="0"/>
              </a:rPr>
              <a:t> Just as cost-leaders should not neglect quality, so should differentiators attend closely to costs (especially in areas irrelevant to their sources of differentiation)</a:t>
            </a:r>
          </a:p>
        </p:txBody>
      </p:sp>
      <p:sp>
        <p:nvSpPr>
          <p:cNvPr id="32772" name="Slide Number Placeholder 3">
            <a:extLst>
              <a:ext uri="{FF2B5EF4-FFF2-40B4-BE49-F238E27FC236}">
                <a16:creationId xmlns:a16="http://schemas.microsoft.com/office/drawing/2014/main" id="{53733075-B9E0-2749-B94A-A532AFC336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06A062-C7F0-DA43-A837-521C4FF60F60}" type="slidenum">
              <a:rPr lang="en-GB" altLang="en-US" smtClean="0">
                <a:latin typeface="Calibri" panose="020F0502020204030204" pitchFamily="34" charset="0"/>
              </a:rPr>
              <a:pPr/>
              <a:t>12</a:t>
            </a:fld>
            <a:endParaRPr lang="en-GB" altLang="en-US">
              <a:latin typeface="Calibri" panose="020F0502020204030204" pitchFamily="34" charset="0"/>
            </a:endParaRPr>
          </a:p>
        </p:txBody>
      </p:sp>
    </p:spTree>
    <p:extLst>
      <p:ext uri="{BB962C8B-B14F-4D97-AF65-F5344CB8AC3E}">
        <p14:creationId xmlns:p14="http://schemas.microsoft.com/office/powerpoint/2010/main" val="279229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Dark Blu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sp>
        <p:nvSpPr>
          <p:cNvPr id="2" name="TextBox 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extLst>
      <p:ext uri="{BB962C8B-B14F-4D97-AF65-F5344CB8AC3E}">
        <p14:creationId xmlns:p14="http://schemas.microsoft.com/office/powerpoint/2010/main" val="357547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1" userDrawn="1">
          <p15:clr>
            <a:srgbClr val="FBAE40"/>
          </p15:clr>
        </p15:guide>
        <p15:guide id="2" pos="161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F2AF39-F53C-4E00-924A-075C5FABD984}" type="datetime4">
              <a:rPr lang="en-GB" smtClean="0"/>
              <a:t>03 February 2020</a:t>
            </a:fld>
            <a:endParaRPr lang="en-GB" dirty="0"/>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a:t>
            </a:fld>
            <a:endParaRPr lang="en-GB" dirty="0"/>
          </a:p>
        </p:txBody>
      </p:sp>
    </p:spTree>
    <p:extLst>
      <p:ext uri="{BB962C8B-B14F-4D97-AF65-F5344CB8AC3E}">
        <p14:creationId xmlns:p14="http://schemas.microsoft.com/office/powerpoint/2010/main" val="393128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881433"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427984" y="1772816"/>
            <a:ext cx="3881433"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3595" y="269776"/>
            <a:ext cx="1295822" cy="365125"/>
          </a:xfrm>
        </p:spPr>
        <p:txBody>
          <a:bodyPr/>
          <a:lstStyle/>
          <a:p>
            <a:fld id="{9EF5E671-99CD-4177-8DBC-0CF7E502D28B}" type="datetime4">
              <a:rPr lang="en-GB" smtClean="0"/>
              <a:t>03 February 2020</a:t>
            </a:fld>
            <a:endParaRPr lang="en-GB" dirty="0"/>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336918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56407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067944" y="1772817"/>
            <a:ext cx="4230306" cy="208823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3595" y="269776"/>
            <a:ext cx="1295822" cy="365125"/>
          </a:xfrm>
        </p:spPr>
        <p:txBody>
          <a:bodyPr/>
          <a:lstStyle/>
          <a:p>
            <a:fld id="{CDEBB757-A882-40E6-9573-0CE4F2ECDB20}" type="datetime4">
              <a:rPr lang="en-GB" smtClean="0"/>
              <a:t>03 February 2020</a:t>
            </a:fld>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4067944" y="4139528"/>
            <a:ext cx="4230306" cy="215925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2845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56407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6093" y="269776"/>
            <a:ext cx="1295822" cy="365125"/>
          </a:xfrm>
        </p:spPr>
        <p:txBody>
          <a:bodyPr/>
          <a:lstStyle/>
          <a:p>
            <a:fld id="{BB6139EF-FFC8-4ECA-877C-C6DEDC2F8671}" type="datetime4">
              <a:rPr lang="en-GB" smtClean="0"/>
              <a:t>03 February 2020</a:t>
            </a:fld>
            <a:endParaRPr lang="en-GB" dirty="0"/>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6228432" y="1772815"/>
            <a:ext cx="2080985"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15"/>
          </p:nvPr>
        </p:nvSpPr>
        <p:spPr>
          <a:xfrm>
            <a:off x="3963679" y="1772815"/>
            <a:ext cx="2080985"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67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5" name="Date Placeholder 4"/>
          <p:cNvSpPr>
            <a:spLocks noGrp="1"/>
          </p:cNvSpPr>
          <p:nvPr>
            <p:ph type="dt" sz="half" idx="10"/>
          </p:nvPr>
        </p:nvSpPr>
        <p:spPr>
          <a:xfrm>
            <a:off x="7013595" y="269776"/>
            <a:ext cx="1295822" cy="365125"/>
          </a:xfrm>
        </p:spPr>
        <p:txBody>
          <a:bodyPr/>
          <a:lstStyle/>
          <a:p>
            <a:fld id="{F618F212-E481-44F7-B42C-806BFC6E29C3}" type="datetime4">
              <a:rPr lang="en-GB" smtClean="0"/>
              <a:t>03 February 2020</a:t>
            </a:fld>
            <a:endParaRPr lang="en-GB"/>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1" name="Picture Placeholder 10"/>
          <p:cNvSpPr>
            <a:spLocks noGrp="1"/>
          </p:cNvSpPr>
          <p:nvPr>
            <p:ph type="pic" sz="quarter" idx="14"/>
          </p:nvPr>
        </p:nvSpPr>
        <p:spPr>
          <a:xfrm>
            <a:off x="212742" y="2286742"/>
            <a:ext cx="1800000" cy="1656184"/>
          </a:xfrm>
        </p:spPr>
        <p:txBody>
          <a:bodyPr/>
          <a:lstStyle/>
          <a:p>
            <a:r>
              <a:rPr lang="en-US"/>
              <a:t>Drag picture to placeholder or click icon to add</a:t>
            </a:r>
            <a:endParaRPr lang="en-GB" dirty="0"/>
          </a:p>
        </p:txBody>
      </p:sp>
      <p:sp>
        <p:nvSpPr>
          <p:cNvPr id="18" name="Text Placeholder 17"/>
          <p:cNvSpPr>
            <a:spLocks noGrp="1"/>
          </p:cNvSpPr>
          <p:nvPr>
            <p:ph type="body" sz="quarter" idx="19"/>
          </p:nvPr>
        </p:nvSpPr>
        <p:spPr>
          <a:xfrm>
            <a:off x="212742"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3" name="Footer Placeholder 2"/>
          <p:cNvSpPr>
            <a:spLocks noGrp="1"/>
          </p:cNvSpPr>
          <p:nvPr>
            <p:ph type="ftr" sz="quarter" idx="24"/>
          </p:nvPr>
        </p:nvSpPr>
        <p:spPr/>
        <p:txBody>
          <a:bodyPr/>
          <a:lstStyle/>
          <a:p>
            <a:r>
              <a:rPr lang="en-GB"/>
              <a:t>Presentation Title</a:t>
            </a:r>
            <a:endParaRPr lang="en-GB" dirty="0"/>
          </a:p>
        </p:txBody>
      </p:sp>
      <p:sp>
        <p:nvSpPr>
          <p:cNvPr id="16" name="Picture Placeholder 10"/>
          <p:cNvSpPr>
            <a:spLocks noGrp="1"/>
          </p:cNvSpPr>
          <p:nvPr>
            <p:ph type="pic" sz="quarter" idx="25"/>
          </p:nvPr>
        </p:nvSpPr>
        <p:spPr>
          <a:xfrm>
            <a:off x="2306719" y="2286742"/>
            <a:ext cx="1800000" cy="1656184"/>
          </a:xfrm>
        </p:spPr>
        <p:txBody>
          <a:bodyPr/>
          <a:lstStyle/>
          <a:p>
            <a:r>
              <a:rPr lang="en-US"/>
              <a:t>Drag picture to placeholder or click icon to add</a:t>
            </a:r>
            <a:endParaRPr lang="en-GB" dirty="0"/>
          </a:p>
        </p:txBody>
      </p:sp>
      <p:sp>
        <p:nvSpPr>
          <p:cNvPr id="17" name="Text Placeholder 17"/>
          <p:cNvSpPr>
            <a:spLocks noGrp="1"/>
          </p:cNvSpPr>
          <p:nvPr>
            <p:ph type="body" sz="quarter" idx="26"/>
          </p:nvPr>
        </p:nvSpPr>
        <p:spPr>
          <a:xfrm>
            <a:off x="2306719"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3" name="Picture Placeholder 10"/>
          <p:cNvSpPr>
            <a:spLocks noGrp="1"/>
          </p:cNvSpPr>
          <p:nvPr>
            <p:ph type="pic" sz="quarter" idx="27"/>
          </p:nvPr>
        </p:nvSpPr>
        <p:spPr>
          <a:xfrm>
            <a:off x="4400696" y="2286742"/>
            <a:ext cx="1800000" cy="1656184"/>
          </a:xfrm>
        </p:spPr>
        <p:txBody>
          <a:bodyPr/>
          <a:lstStyle/>
          <a:p>
            <a:r>
              <a:rPr lang="en-US"/>
              <a:t>Drag picture to placeholder or click icon to add</a:t>
            </a:r>
            <a:endParaRPr lang="en-GB" dirty="0"/>
          </a:p>
        </p:txBody>
      </p:sp>
      <p:sp>
        <p:nvSpPr>
          <p:cNvPr id="24" name="Text Placeholder 17"/>
          <p:cNvSpPr>
            <a:spLocks noGrp="1"/>
          </p:cNvSpPr>
          <p:nvPr>
            <p:ph type="body" sz="quarter" idx="28"/>
          </p:nvPr>
        </p:nvSpPr>
        <p:spPr>
          <a:xfrm>
            <a:off x="4400697"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5" name="Picture Placeholder 10"/>
          <p:cNvSpPr>
            <a:spLocks noGrp="1"/>
          </p:cNvSpPr>
          <p:nvPr>
            <p:ph type="pic" sz="quarter" idx="29"/>
          </p:nvPr>
        </p:nvSpPr>
        <p:spPr>
          <a:xfrm>
            <a:off x="6494673" y="2286742"/>
            <a:ext cx="1800000" cy="1656184"/>
          </a:xfrm>
        </p:spPr>
        <p:txBody>
          <a:bodyPr/>
          <a:lstStyle/>
          <a:p>
            <a:r>
              <a:rPr lang="en-US"/>
              <a:t>Drag picture to placeholder or click icon to add</a:t>
            </a:r>
            <a:endParaRPr lang="en-GB" dirty="0"/>
          </a:p>
        </p:txBody>
      </p:sp>
      <p:sp>
        <p:nvSpPr>
          <p:cNvPr id="26" name="Text Placeholder 17"/>
          <p:cNvSpPr>
            <a:spLocks noGrp="1"/>
          </p:cNvSpPr>
          <p:nvPr>
            <p:ph type="body" sz="quarter" idx="30"/>
          </p:nvPr>
        </p:nvSpPr>
        <p:spPr>
          <a:xfrm>
            <a:off x="6494673"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152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8" name="Picture Placeholder 10"/>
          <p:cNvSpPr>
            <a:spLocks noGrp="1"/>
          </p:cNvSpPr>
          <p:nvPr>
            <p:ph type="pic" sz="quarter" idx="14"/>
          </p:nvPr>
        </p:nvSpPr>
        <p:spPr>
          <a:xfrm>
            <a:off x="323850" y="1844675"/>
            <a:ext cx="7974400" cy="4392637"/>
          </a:xfrm>
        </p:spPr>
        <p:txBody>
          <a:bodyPr/>
          <a:lstStyle/>
          <a:p>
            <a:r>
              <a:rPr lang="en-US"/>
              <a:t>Drag picture to placeholder or click icon to add</a:t>
            </a:r>
            <a:endParaRPr lang="en-GB"/>
          </a:p>
        </p:txBody>
      </p:sp>
      <p:sp>
        <p:nvSpPr>
          <p:cNvPr id="9" name="Date Placeholder 8"/>
          <p:cNvSpPr>
            <a:spLocks noGrp="1"/>
          </p:cNvSpPr>
          <p:nvPr>
            <p:ph type="dt" sz="half" idx="15"/>
          </p:nvPr>
        </p:nvSpPr>
        <p:spPr/>
        <p:txBody>
          <a:bodyPr/>
          <a:lstStyle/>
          <a:p>
            <a:fld id="{0D94F3F4-7326-4768-80B1-DA9CB78CFC5D}" type="datetime4">
              <a:rPr lang="en-GB" smtClean="0"/>
              <a:t>03 February 2020</a:t>
            </a:fld>
            <a:endParaRPr lang="en-GB" dirty="0"/>
          </a:p>
        </p:txBody>
      </p:sp>
      <p:sp>
        <p:nvSpPr>
          <p:cNvPr id="10" name="Footer Placeholder 9"/>
          <p:cNvSpPr>
            <a:spLocks noGrp="1"/>
          </p:cNvSpPr>
          <p:nvPr>
            <p:ph type="ftr" sz="quarter" idx="16"/>
          </p:nvPr>
        </p:nvSpPr>
        <p:spPr/>
        <p:txBody>
          <a:bodyPr/>
          <a:lstStyle/>
          <a:p>
            <a:r>
              <a:rPr lang="en-GB"/>
              <a:t>Presentation Title</a:t>
            </a:r>
            <a:endParaRPr lang="en-GB" dirty="0"/>
          </a:p>
        </p:txBody>
      </p:sp>
      <p:sp>
        <p:nvSpPr>
          <p:cNvPr id="11" name="Slide Number Placeholder 10"/>
          <p:cNvSpPr>
            <a:spLocks noGrp="1"/>
          </p:cNvSpPr>
          <p:nvPr>
            <p:ph type="sldNum" sz="quarter" idx="17"/>
          </p:nvPr>
        </p:nvSpPr>
        <p:spPr/>
        <p:txBody>
          <a:bodyPr/>
          <a:lstStyle/>
          <a:p>
            <a:fld id="{786194A1-5B28-41B4-A256-7AB656992733}" type="slidenum">
              <a:rPr lang="en-GB" smtClean="0"/>
              <a:pPr/>
              <a:t>‹#›</a:t>
            </a:fld>
            <a:endParaRPr lang="en-GB"/>
          </a:p>
        </p:txBody>
      </p:sp>
    </p:spTree>
    <p:extLst>
      <p:ext uri="{BB962C8B-B14F-4D97-AF65-F5344CB8AC3E}">
        <p14:creationId xmlns:p14="http://schemas.microsoft.com/office/powerpoint/2010/main" val="3206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15CEEF1-EBA6-4FE0-BD3F-2AEC7C213697}" type="datetime4">
              <a:rPr lang="en-GB" smtClean="0"/>
              <a:t>03 February 2020</a:t>
            </a:fld>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896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F131E-429A-4FBD-A740-D89CA188F899}" type="datetime4">
              <a:rPr lang="en-GB" smtClean="0"/>
              <a:t>03 February 2020</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2359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pic>
        <p:nvPicPr>
          <p:cNvPr id="6" name="Picture 13">
            <a:extLst>
              <a:ext uri="{FF2B5EF4-FFF2-40B4-BE49-F238E27FC236}">
                <a16:creationId xmlns:a16="http://schemas.microsoft.com/office/drawing/2014/main" id="{7A490289-584F-5041-98FD-78AD67F29790}"/>
              </a:ext>
            </a:extLst>
          </p:cNvPr>
          <p:cNvPicPr>
            <a:picLocks noChangeAspect="1"/>
          </p:cNvPicPr>
          <p:nvPr/>
        </p:nvPicPr>
        <p:blipFill>
          <a:blip r:embed="rId2">
            <a:extLst>
              <a:ext uri="{28A0092B-C50C-407E-A947-70E740481C1C}">
                <a14:useLocalDpi xmlns:a14="http://schemas.microsoft.com/office/drawing/2010/main" val="0"/>
              </a:ext>
            </a:extLst>
          </a:blip>
          <a:srcRect l="54207" r="34250"/>
          <a:stretch>
            <a:fillRect/>
          </a:stretch>
        </p:blipFill>
        <p:spPr bwMode="auto">
          <a:xfrm>
            <a:off x="4802188" y="0"/>
            <a:ext cx="633412"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 name="Group 14">
            <a:extLst>
              <a:ext uri="{FF2B5EF4-FFF2-40B4-BE49-F238E27FC236}">
                <a16:creationId xmlns:a16="http://schemas.microsoft.com/office/drawing/2014/main" id="{F5BFE59F-CF60-044A-9057-FF48DCEB8329}"/>
              </a:ext>
            </a:extLst>
          </p:cNvPr>
          <p:cNvGrpSpPr>
            <a:grpSpLocks/>
          </p:cNvGrpSpPr>
          <p:nvPr/>
        </p:nvGrpSpPr>
        <p:grpSpPr bwMode="auto">
          <a:xfrm>
            <a:off x="4343400" y="0"/>
            <a:ext cx="458788" cy="6858000"/>
            <a:chOff x="8924955" y="2492896"/>
            <a:chExt cx="94075" cy="2544655"/>
          </a:xfrm>
        </p:grpSpPr>
        <p:sp>
          <p:nvSpPr>
            <p:cNvPr id="8" name="Rectangle 7">
              <a:extLst>
                <a:ext uri="{FF2B5EF4-FFF2-40B4-BE49-F238E27FC236}">
                  <a16:creationId xmlns:a16="http://schemas.microsoft.com/office/drawing/2014/main" id="{A6929AF3-048C-9242-A46F-F10CB6F1B05E}"/>
                </a:ext>
              </a:extLst>
            </p:cNvPr>
            <p:cNvSpPr/>
            <p:nvPr userDrawn="1"/>
          </p:nvSpPr>
          <p:spPr>
            <a:xfrm flipH="1">
              <a:off x="8924955" y="2492896"/>
              <a:ext cx="7194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sp>
          <p:nvSpPr>
            <p:cNvPr id="9" name="Rectangle 8">
              <a:extLst>
                <a:ext uri="{FF2B5EF4-FFF2-40B4-BE49-F238E27FC236}">
                  <a16:creationId xmlns:a16="http://schemas.microsoft.com/office/drawing/2014/main" id="{DC1904FD-BEE1-B746-9036-8C2F305ED09E}"/>
                </a:ext>
              </a:extLst>
            </p:cNvPr>
            <p:cNvSpPr/>
            <p:nvPr userDrawn="1"/>
          </p:nvSpPr>
          <p:spPr>
            <a:xfrm flipH="1">
              <a:off x="8996244" y="2492896"/>
              <a:ext cx="22786"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grpSp>
      <p:pic>
        <p:nvPicPr>
          <p:cNvPr id="10" name="Picture 17">
            <a:extLst>
              <a:ext uri="{FF2B5EF4-FFF2-40B4-BE49-F238E27FC236}">
                <a16:creationId xmlns:a16="http://schemas.microsoft.com/office/drawing/2014/main" id="{3A5F083C-0B00-9C43-9982-9AEC8BAA1A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295275"/>
            <a:ext cx="184308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0"/>
          </p:nvPr>
        </p:nvSpPr>
        <p:spPr>
          <a:xfrm>
            <a:off x="5364088" y="0"/>
            <a:ext cx="3779912" cy="6858000"/>
          </a:xfrm>
        </p:spPr>
        <p:txBody>
          <a:bodyPr rtlCol="0">
            <a:normAutofit/>
          </a:bodyPr>
          <a:lstStyle/>
          <a:p>
            <a:pPr lvl="0"/>
            <a:r>
              <a:rPr lang="en-US" noProof="0"/>
              <a:t>Click icon to add picture</a:t>
            </a:r>
            <a:endParaRPr lang="en-GB" noProof="0"/>
          </a:p>
        </p:txBody>
      </p:sp>
      <p:sp>
        <p:nvSpPr>
          <p:cNvPr id="2" name="Title 1"/>
          <p:cNvSpPr>
            <a:spLocks noGrp="1"/>
          </p:cNvSpPr>
          <p:nvPr>
            <p:ph type="ctrTitle"/>
          </p:nvPr>
        </p:nvSpPr>
        <p:spPr>
          <a:xfrm>
            <a:off x="293549" y="2130425"/>
            <a:ext cx="4084912" cy="1470025"/>
          </a:xfrm>
        </p:spPr>
        <p:txBody>
          <a:bodyPr lIns="36000" rIns="36000">
            <a:normAutofit/>
          </a:bodyPr>
          <a:lstStyle>
            <a:lvl1pPr algn="l">
              <a:defRPr sz="3000"/>
            </a:lvl1pPr>
          </a:lstStyle>
          <a:p>
            <a:r>
              <a:rPr lang="en-US"/>
              <a:t>Click to edit Master title style</a:t>
            </a:r>
            <a:endParaRPr lang="en-GB" dirty="0"/>
          </a:p>
        </p:txBody>
      </p:sp>
      <p:sp>
        <p:nvSpPr>
          <p:cNvPr id="3" name="Subtitle 2"/>
          <p:cNvSpPr>
            <a:spLocks noGrp="1"/>
          </p:cNvSpPr>
          <p:nvPr>
            <p:ph type="subTitle" idx="1"/>
          </p:nvPr>
        </p:nvSpPr>
        <p:spPr>
          <a:xfrm>
            <a:off x="293549" y="3620616"/>
            <a:ext cx="4084911" cy="1752600"/>
          </a:xfrm>
        </p:spPr>
        <p:txBody>
          <a:bodyPr lIns="36000" rIns="36000">
            <a:normAutofit/>
          </a:bodyPr>
          <a:lstStyle>
            <a:lvl1pPr marL="0" indent="0" algn="l">
              <a:buNone/>
              <a:defRPr sz="16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163534570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Divider A">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527AD44-B481-EC4B-B310-56853A9838B1}"/>
              </a:ext>
            </a:extLst>
          </p:cNvPr>
          <p:cNvPicPr>
            <a:picLocks noChangeAspect="1"/>
          </p:cNvPicPr>
          <p:nvPr/>
        </p:nvPicPr>
        <p:blipFill>
          <a:blip r:embed="rId2">
            <a:extLst>
              <a:ext uri="{28A0092B-C50C-407E-A947-70E740481C1C}">
                <a14:useLocalDpi xmlns:a14="http://schemas.microsoft.com/office/drawing/2010/main" val="0"/>
              </a:ext>
            </a:extLst>
          </a:blip>
          <a:srcRect t="6497" b="9666"/>
          <a:stretch>
            <a:fillRect/>
          </a:stretch>
        </p:blipFill>
        <p:spPr bwMode="auto">
          <a:xfrm>
            <a:off x="0" y="0"/>
            <a:ext cx="8270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4">
            <a:extLst>
              <a:ext uri="{FF2B5EF4-FFF2-40B4-BE49-F238E27FC236}">
                <a16:creationId xmlns:a16="http://schemas.microsoft.com/office/drawing/2014/main" id="{A040BC86-098D-5849-9D72-5D12A3631E5D}"/>
              </a:ext>
            </a:extLst>
          </p:cNvPr>
          <p:cNvGrpSpPr>
            <a:grpSpLocks/>
          </p:cNvGrpSpPr>
          <p:nvPr/>
        </p:nvGrpSpPr>
        <p:grpSpPr bwMode="auto">
          <a:xfrm>
            <a:off x="8235950" y="0"/>
            <a:ext cx="915988" cy="6858000"/>
            <a:chOff x="8271538" y="1"/>
            <a:chExt cx="916469" cy="6858000"/>
          </a:xfrm>
        </p:grpSpPr>
        <p:sp>
          <p:nvSpPr>
            <p:cNvPr id="6" name="Rectangle 5">
              <a:extLst>
                <a:ext uri="{FF2B5EF4-FFF2-40B4-BE49-F238E27FC236}">
                  <a16:creationId xmlns:a16="http://schemas.microsoft.com/office/drawing/2014/main" id="{64A2FB2D-8187-F042-A879-4CCE3C5501A3}"/>
                </a:ext>
              </a:extLst>
            </p:cNvPr>
            <p:cNvSpPr/>
            <p:nvPr userDrawn="1"/>
          </p:nvSpPr>
          <p:spPr>
            <a:xfrm>
              <a:off x="8554261" y="1"/>
              <a:ext cx="63374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sp>
          <p:nvSpPr>
            <p:cNvPr id="7" name="Rectangle 6">
              <a:extLst>
                <a:ext uri="{FF2B5EF4-FFF2-40B4-BE49-F238E27FC236}">
                  <a16:creationId xmlns:a16="http://schemas.microsoft.com/office/drawing/2014/main" id="{89A35C1E-8030-7741-BFA6-43B90444A856}"/>
                </a:ext>
              </a:extLst>
            </p:cNvPr>
            <p:cNvSpPr/>
            <p:nvPr userDrawn="1"/>
          </p:nvSpPr>
          <p:spPr>
            <a:xfrm flipH="1">
              <a:off x="8271538" y="1"/>
              <a:ext cx="28272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grpSp>
      <p:pic>
        <p:nvPicPr>
          <p:cNvPr id="8" name="Picture 17">
            <a:extLst>
              <a:ext uri="{FF2B5EF4-FFF2-40B4-BE49-F238E27FC236}">
                <a16:creationId xmlns:a16="http://schemas.microsoft.com/office/drawing/2014/main" id="{55E52CDB-EB21-5F4D-A2DD-0ACF5F7EB1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295275"/>
            <a:ext cx="184308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93548" y="2130425"/>
            <a:ext cx="5286563" cy="2018655"/>
          </a:xfrm>
        </p:spPr>
        <p:txBody>
          <a:bodyPr lIns="36000" rIns="36000">
            <a:normAutofit/>
          </a:bodyPr>
          <a:lstStyle>
            <a:lvl1pPr algn="l">
              <a:defRPr sz="3600">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199057" y="4996263"/>
            <a:ext cx="4084911" cy="1752600"/>
          </a:xfrm>
        </p:spPr>
        <p:txBody>
          <a:bodyPr lIns="36000" rIns="36000" anchor="b">
            <a:normAutofit/>
          </a:bodyPr>
          <a:lstStyle>
            <a:lvl1pPr marL="0" indent="0" algn="l">
              <a:buNone/>
              <a:defRPr sz="8800" b="0" spc="-3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7718002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Red">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ítulo y subtítulo">
    <p:spTree>
      <p:nvGrpSpPr>
        <p:cNvPr id="1" name=""/>
        <p:cNvGrpSpPr/>
        <p:nvPr/>
      </p:nvGrpSpPr>
      <p:grpSpPr>
        <a:xfrm>
          <a:off x="0" y="0"/>
          <a:ext cx="0" cy="0"/>
          <a:chOff x="0" y="0"/>
          <a:chExt cx="0" cy="0"/>
        </a:xfrm>
      </p:grpSpPr>
      <p:sp>
        <p:nvSpPr>
          <p:cNvPr id="6" name="Shape 6"/>
          <p:cNvSpPr>
            <a:spLocks noGrp="1"/>
          </p:cNvSpPr>
          <p:nvPr>
            <p:ph type="title"/>
          </p:nvPr>
        </p:nvSpPr>
        <p:spPr>
          <a:xfrm>
            <a:off x="892969" y="1151930"/>
            <a:ext cx="7358063" cy="2321719"/>
          </a:xfrm>
          <a:prstGeom prst="rect">
            <a:avLst/>
          </a:prstGeom>
        </p:spPr>
        <p:txBody>
          <a:bodyPr lIns="0" tIns="0" rIns="0" bIns="0" anchor="b">
            <a:normAutofit/>
          </a:bodyPr>
          <a:lstStyle>
            <a:lvl1pPr algn="ctr" defTabSz="410751">
              <a:defRPr sz="5600">
                <a:latin typeface="+mn-lt"/>
                <a:ea typeface="+mn-ea"/>
                <a:cs typeface="+mn-cs"/>
                <a:sym typeface="Helvetica Light"/>
              </a:defRPr>
            </a:lvl1pPr>
          </a:lstStyle>
          <a:p>
            <a:pPr lvl="0">
              <a:defRPr sz="1800"/>
            </a:pPr>
            <a:r>
              <a:rPr sz="5600"/>
              <a:t>Texto del título</a:t>
            </a:r>
          </a:p>
        </p:txBody>
      </p:sp>
      <p:sp>
        <p:nvSpPr>
          <p:cNvPr id="7" name="Shape 7"/>
          <p:cNvSpPr>
            <a:spLocks noGrp="1"/>
          </p:cNvSpPr>
          <p:nvPr>
            <p:ph type="body" idx="1"/>
          </p:nvPr>
        </p:nvSpPr>
        <p:spPr>
          <a:xfrm>
            <a:off x="892969" y="3536156"/>
            <a:ext cx="7358063" cy="794742"/>
          </a:xfrm>
          <a:prstGeom prst="rect">
            <a:avLst/>
          </a:prstGeom>
        </p:spPr>
        <p:txBody>
          <a:bodyPr lIns="0" tIns="0" rIns="0" bIns="0"/>
          <a:lstStyle>
            <a:lvl1pPr marL="0" indent="0" algn="ctr" defTabSz="410751">
              <a:spcBef>
                <a:spcPts val="0"/>
              </a:spcBef>
              <a:buSzTx/>
              <a:buFontTx/>
              <a:buNone/>
              <a:defRPr sz="2200">
                <a:latin typeface="+mn-lt"/>
                <a:ea typeface="+mn-ea"/>
                <a:cs typeface="+mn-cs"/>
                <a:sym typeface="Helvetica Light"/>
              </a:defRPr>
            </a:lvl1pPr>
            <a:lvl2pPr marL="0" indent="160729" algn="ctr" defTabSz="410751">
              <a:spcBef>
                <a:spcPts val="0"/>
              </a:spcBef>
              <a:buSzTx/>
              <a:buFontTx/>
              <a:buNone/>
              <a:defRPr sz="2200">
                <a:latin typeface="+mn-lt"/>
                <a:ea typeface="+mn-ea"/>
                <a:cs typeface="+mn-cs"/>
                <a:sym typeface="Helvetica Light"/>
              </a:defRPr>
            </a:lvl2pPr>
            <a:lvl3pPr marL="0" indent="321457" algn="ctr" defTabSz="410751">
              <a:spcBef>
                <a:spcPts val="0"/>
              </a:spcBef>
              <a:buSzTx/>
              <a:buFontTx/>
              <a:buNone/>
              <a:defRPr sz="2200">
                <a:latin typeface="+mn-lt"/>
                <a:ea typeface="+mn-ea"/>
                <a:cs typeface="+mn-cs"/>
                <a:sym typeface="Helvetica Light"/>
              </a:defRPr>
            </a:lvl3pPr>
            <a:lvl4pPr marL="0" indent="482186" algn="ctr" defTabSz="410751">
              <a:spcBef>
                <a:spcPts val="0"/>
              </a:spcBef>
              <a:buSzTx/>
              <a:buFontTx/>
              <a:buNone/>
              <a:defRPr sz="2200">
                <a:latin typeface="+mn-lt"/>
                <a:ea typeface="+mn-ea"/>
                <a:cs typeface="+mn-cs"/>
                <a:sym typeface="Helvetica Light"/>
              </a:defRPr>
            </a:lvl4pPr>
            <a:lvl5pPr marL="0" indent="642915" algn="ctr" defTabSz="410751">
              <a:spcBef>
                <a:spcPts val="0"/>
              </a:spcBef>
              <a:buSzTx/>
              <a:buFontTx/>
              <a:buNone/>
              <a:defRPr sz="2200">
                <a:latin typeface="+mn-lt"/>
                <a:ea typeface="+mn-ea"/>
                <a:cs typeface="+mn-cs"/>
                <a:sym typeface="Helvetica Light"/>
              </a:defRPr>
            </a:lvl5pPr>
          </a:lstStyle>
          <a:p>
            <a:pPr lvl="0">
              <a:defRPr sz="1800"/>
            </a:pPr>
            <a:r>
              <a:rPr sz="2200"/>
              <a:t>Nivel de texto 1</a:t>
            </a:r>
          </a:p>
          <a:p>
            <a:pPr lvl="1">
              <a:defRPr sz="1800"/>
            </a:pPr>
            <a:r>
              <a:rPr sz="2200"/>
              <a:t>Nivel de texto 2</a:t>
            </a:r>
          </a:p>
          <a:p>
            <a:pPr lvl="2">
              <a:defRPr sz="1800"/>
            </a:pPr>
            <a:r>
              <a:rPr sz="2200"/>
              <a:t>Nivel de texto 3</a:t>
            </a:r>
          </a:p>
          <a:p>
            <a:pPr lvl="3">
              <a:defRPr sz="1800"/>
            </a:pPr>
            <a:r>
              <a:rPr sz="2200"/>
              <a:t>Nivel de texto 4</a:t>
            </a:r>
          </a:p>
          <a:p>
            <a:pPr lvl="4">
              <a:defRPr sz="1800"/>
            </a:pPr>
            <a:r>
              <a:rPr sz="2200"/>
              <a:t>Nivel de texto 5</a:t>
            </a:r>
          </a:p>
        </p:txBody>
      </p:sp>
    </p:spTree>
    <p:extLst>
      <p:ext uri="{BB962C8B-B14F-4D97-AF65-F5344CB8AC3E}">
        <p14:creationId xmlns:p14="http://schemas.microsoft.com/office/powerpoint/2010/main" val="25856011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86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Light Blue">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5"/>
          <p:cNvSpPr>
            <a:spLocks noGrp="1"/>
          </p:cNvSpPr>
          <p:nvPr>
            <p:ph type="pic" sz="quarter" idx="10"/>
          </p:nvPr>
        </p:nvSpPr>
        <p:spPr>
          <a:xfrm>
            <a:off x="4433503" y="0"/>
            <a:ext cx="4079968" cy="6858000"/>
          </a:xfrm>
        </p:spPr>
        <p:txBody>
          <a:bodyPr/>
          <a:lstStyle/>
          <a:p>
            <a:r>
              <a:rPr lang="en-US"/>
              <a:t>Drag picture to placeholder or click icon to add</a:t>
            </a:r>
            <a:endParaRPr lang="en-GB"/>
          </a:p>
        </p:txBody>
      </p:sp>
      <p:sp>
        <p:nvSpPr>
          <p:cNvPr id="14" name="Title 1"/>
          <p:cNvSpPr>
            <a:spLocks noGrp="1"/>
          </p:cNvSpPr>
          <p:nvPr>
            <p:ph type="ctrTitle"/>
          </p:nvPr>
        </p:nvSpPr>
        <p:spPr>
          <a:xfrm>
            <a:off x="284667" y="2132856"/>
            <a:ext cx="3846404" cy="757907"/>
          </a:xfrm>
        </p:spPr>
        <p:txBody>
          <a:bodyPr lIns="36000" rIns="36000">
            <a:normAutofit/>
          </a:bodyPr>
          <a:lstStyle>
            <a:lvl1pPr algn="l">
              <a:defRPr sz="2700">
                <a:solidFill>
                  <a:schemeClr val="accent1"/>
                </a:solidFill>
              </a:defRPr>
            </a:lvl1pPr>
          </a:lstStyle>
          <a:p>
            <a:r>
              <a:rPr lang="en-US"/>
              <a:t>Click to edit Master title style</a:t>
            </a:r>
            <a:endParaRPr lang="en-GB" dirty="0"/>
          </a:p>
        </p:txBody>
      </p:sp>
      <p:sp>
        <p:nvSpPr>
          <p:cNvPr id="15" name="Content Placeholder 4"/>
          <p:cNvSpPr>
            <a:spLocks noGrp="1"/>
          </p:cNvSpPr>
          <p:nvPr>
            <p:ph sz="quarter" idx="16"/>
          </p:nvPr>
        </p:nvSpPr>
        <p:spPr>
          <a:xfrm>
            <a:off x="284667" y="3754862"/>
            <a:ext cx="3846404" cy="2482450"/>
          </a:xfrm>
        </p:spPr>
        <p:txBody>
          <a:bodyPr>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7"/>
          </p:nvPr>
        </p:nvSpPr>
        <p:spPr>
          <a:xfrm>
            <a:off x="284666" y="3034780"/>
            <a:ext cx="3846677" cy="576064"/>
          </a:xfrm>
        </p:spPr>
        <p:txBody>
          <a:bodyPr>
            <a:normAutofit/>
          </a:bodyPr>
          <a:lstStyle>
            <a:lvl1pPr>
              <a:defRPr sz="200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2546787" cy="891174"/>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7527" y="209868"/>
            <a:ext cx="648000" cy="218808"/>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39527" y="476672"/>
            <a:ext cx="684000" cy="23940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rgbClr val="183964"/>
                </a:solidFill>
              </a:rPr>
              <a:t>Brunel Business School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8736" y="6410706"/>
            <a:ext cx="648000" cy="218808"/>
          </a:xfrm>
          <a:prstGeom prst="rect">
            <a:avLst/>
          </a:prstGeom>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55441" y="6406224"/>
            <a:ext cx="684000" cy="23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userDrawn="1">
          <p15:clr>
            <a:srgbClr val="FBAE40"/>
          </p15:clr>
        </p15:guide>
        <p15:guide id="2" pos="16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over Dark Blu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6" name="Content Placeholder 4"/>
          <p:cNvSpPr>
            <a:spLocks noGrp="1"/>
          </p:cNvSpPr>
          <p:nvPr>
            <p:ph sz="quarter" idx="16"/>
          </p:nvPr>
        </p:nvSpPr>
        <p:spPr>
          <a:xfrm>
            <a:off x="284666" y="3754862"/>
            <a:ext cx="8103183" cy="2482450"/>
          </a:xfrm>
        </p:spPr>
        <p:txBody>
          <a:bodyPr>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ver Red">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6" name="Content Placeholder 4"/>
          <p:cNvSpPr>
            <a:spLocks noGrp="1"/>
          </p:cNvSpPr>
          <p:nvPr>
            <p:ph sz="quarter" idx="16"/>
          </p:nvPr>
        </p:nvSpPr>
        <p:spPr>
          <a:xfrm>
            <a:off x="284666" y="3754862"/>
            <a:ext cx="8103183"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ver Light Blue">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1" name="Content Placeholder 4"/>
          <p:cNvSpPr>
            <a:spLocks noGrp="1"/>
          </p:cNvSpPr>
          <p:nvPr>
            <p:ph sz="quarter" idx="16"/>
          </p:nvPr>
        </p:nvSpPr>
        <p:spPr>
          <a:xfrm>
            <a:off x="284666" y="3754862"/>
            <a:ext cx="8103183"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whit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p:cNvSpPr>
            <a:spLocks noGrp="1"/>
          </p:cNvSpPr>
          <p:nvPr>
            <p:ph type="ctrTitle"/>
          </p:nvPr>
        </p:nvSpPr>
        <p:spPr>
          <a:xfrm>
            <a:off x="284666" y="2132856"/>
            <a:ext cx="8103183" cy="757907"/>
          </a:xfrm>
        </p:spPr>
        <p:txBody>
          <a:bodyPr lIns="36000" rIns="36000">
            <a:normAutofit/>
          </a:bodyPr>
          <a:lstStyle>
            <a:lvl1pPr algn="l">
              <a:defRPr sz="2700">
                <a:solidFill>
                  <a:schemeClr val="accent1"/>
                </a:solidFill>
              </a:defRPr>
            </a:lvl1pPr>
          </a:lstStyle>
          <a:p>
            <a:r>
              <a:rPr lang="en-US"/>
              <a:t>Click to edit Master title style</a:t>
            </a:r>
            <a:endParaRPr lang="en-GB" dirty="0"/>
          </a:p>
        </p:txBody>
      </p:sp>
      <p:sp>
        <p:nvSpPr>
          <p:cNvPr id="15" name="Content Placeholder 4"/>
          <p:cNvSpPr>
            <a:spLocks noGrp="1"/>
          </p:cNvSpPr>
          <p:nvPr>
            <p:ph sz="quarter" idx="16"/>
          </p:nvPr>
        </p:nvSpPr>
        <p:spPr>
          <a:xfrm>
            <a:off x="284666" y="3754862"/>
            <a:ext cx="8103183" cy="2482450"/>
          </a:xfrm>
        </p:spPr>
        <p:txBody>
          <a:bodyPr>
            <a:noAutofit/>
          </a:bodyPr>
          <a:lstStyle>
            <a:lvl1pPr>
              <a:buClr>
                <a:schemeClr val="accent2"/>
              </a:buClr>
              <a:defRPr sz="1200">
                <a:solidFill>
                  <a:schemeClr val="accent1"/>
                </a:solidFill>
              </a:defRPr>
            </a:lvl1pPr>
            <a:lvl2pPr>
              <a:buClr>
                <a:schemeClr val="accent2"/>
              </a:buClr>
              <a:defRPr sz="1200">
                <a:solidFill>
                  <a:schemeClr val="accent1"/>
                </a:solidFill>
              </a:defRPr>
            </a:lvl2pPr>
            <a:lvl3pPr>
              <a:buClr>
                <a:schemeClr val="accent2"/>
              </a:buClr>
              <a:defRPr sz="1200">
                <a:solidFill>
                  <a:schemeClr val="accent1"/>
                </a:solidFill>
              </a:defRPr>
            </a:lvl3pPr>
            <a:lvl4pPr>
              <a:buClr>
                <a:schemeClr val="accent2"/>
              </a:buClr>
              <a:defRPr sz="1200">
                <a:solidFill>
                  <a:schemeClr val="accent1"/>
                </a:solidFill>
              </a:defRPr>
            </a:lvl4pPr>
            <a:lvl5pPr>
              <a:buClr>
                <a:schemeClr val="accent2"/>
              </a:buCl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7"/>
          </p:nvPr>
        </p:nvSpPr>
        <p:spPr>
          <a:xfrm>
            <a:off x="284666" y="3034780"/>
            <a:ext cx="8103758" cy="576064"/>
          </a:xfrm>
        </p:spPr>
        <p:txBody>
          <a:bodyPr>
            <a:normAutofit/>
          </a:bodyPr>
          <a:lstStyle>
            <a:lvl1pPr>
              <a:defRPr sz="200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2546787" cy="891174"/>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8736" y="6410706"/>
            <a:ext cx="648000" cy="21880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55441" y="6406224"/>
            <a:ext cx="684000" cy="23940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rgbClr val="183964"/>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5"/>
          <p:cNvSpPr>
            <a:spLocks noGrp="1"/>
          </p:cNvSpPr>
          <p:nvPr>
            <p:ph type="pic" sz="quarter" idx="10"/>
          </p:nvPr>
        </p:nvSpPr>
        <p:spPr>
          <a:xfrm>
            <a:off x="0" y="0"/>
            <a:ext cx="8513471" cy="6858000"/>
          </a:xfrm>
        </p:spPr>
        <p:txBody>
          <a:body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5842" y="269776"/>
            <a:ext cx="8082408"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15842" y="1772816"/>
            <a:ext cx="808240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7002428" y="269776"/>
            <a:ext cx="1295822" cy="365125"/>
          </a:xfrm>
          <a:prstGeom prst="rect">
            <a:avLst/>
          </a:prstGeom>
        </p:spPr>
        <p:txBody>
          <a:bodyPr vert="horz" lIns="91440" tIns="45720" rIns="91440" bIns="45720" rtlCol="0" anchor="ctr"/>
          <a:lstStyle>
            <a:lvl1pPr algn="r">
              <a:defRPr sz="900">
                <a:solidFill>
                  <a:schemeClr val="accent1"/>
                </a:solidFill>
              </a:defRPr>
            </a:lvl1pPr>
          </a:lstStyle>
          <a:p>
            <a:fld id="{1993CCB5-4740-432C-BEC8-CE5EDCA961F2}" type="datetime4">
              <a:rPr lang="en-GB" smtClean="0"/>
              <a:pPr/>
              <a:t>03 February 2020</a:t>
            </a:fld>
            <a:endParaRPr lang="en-GB" dirty="0"/>
          </a:p>
        </p:txBody>
      </p:sp>
      <p:sp>
        <p:nvSpPr>
          <p:cNvPr id="5" name="Footer Placeholder 4"/>
          <p:cNvSpPr>
            <a:spLocks noGrp="1"/>
          </p:cNvSpPr>
          <p:nvPr>
            <p:ph type="ftr" sz="quarter" idx="3"/>
          </p:nvPr>
        </p:nvSpPr>
        <p:spPr>
          <a:xfrm>
            <a:off x="1752520" y="6426298"/>
            <a:ext cx="4699091" cy="365125"/>
          </a:xfrm>
          <a:prstGeom prst="rect">
            <a:avLst/>
          </a:prstGeom>
        </p:spPr>
        <p:txBody>
          <a:bodyPr vert="horz" lIns="91440" tIns="45720" rIns="91440" bIns="45720" rtlCol="0" anchor="ctr"/>
          <a:lstStyle>
            <a:lvl1pPr algn="l">
              <a:defRPr sz="900" b="1" spc="20" baseline="0">
                <a:solidFill>
                  <a:schemeClr val="accent1"/>
                </a:solidFill>
              </a:defRPr>
            </a:lvl1pPr>
          </a:lstStyle>
          <a:p>
            <a:r>
              <a:rPr lang="en-GB" dirty="0"/>
              <a:t>Presentation Title</a:t>
            </a:r>
          </a:p>
        </p:txBody>
      </p:sp>
      <p:sp>
        <p:nvSpPr>
          <p:cNvPr id="6" name="Slide Number Placeholder 5"/>
          <p:cNvSpPr>
            <a:spLocks noGrp="1"/>
          </p:cNvSpPr>
          <p:nvPr>
            <p:ph type="sldNum" sz="quarter" idx="4"/>
          </p:nvPr>
        </p:nvSpPr>
        <p:spPr>
          <a:xfrm>
            <a:off x="6516216" y="6426298"/>
            <a:ext cx="1793201" cy="365125"/>
          </a:xfrm>
          <a:prstGeom prst="rect">
            <a:avLst/>
          </a:prstGeom>
        </p:spPr>
        <p:txBody>
          <a:bodyPr vert="horz" lIns="91440" tIns="45720" rIns="91440" bIns="45720" rtlCol="0" anchor="ctr"/>
          <a:lstStyle>
            <a:lvl1pPr algn="r">
              <a:defRPr sz="1200">
                <a:solidFill>
                  <a:schemeClr val="accent2"/>
                </a:solidFill>
              </a:defRPr>
            </a:lvl1pPr>
          </a:lstStyle>
          <a:p>
            <a:fld id="{786194A1-5B28-41B4-A256-7AB656992733}" type="slidenum">
              <a:rPr lang="en-GB" smtClean="0"/>
              <a:pPr/>
              <a:t>‹#›</a:t>
            </a:fld>
            <a:endParaRPr lang="en-GB" dirty="0"/>
          </a:p>
        </p:txBody>
      </p:sp>
      <p:sp>
        <p:nvSpPr>
          <p:cNvPr id="7" name="TextBox 6"/>
          <p:cNvSpPr txBox="1"/>
          <p:nvPr/>
        </p:nvSpPr>
        <p:spPr>
          <a:xfrm>
            <a:off x="218720" y="6502536"/>
            <a:ext cx="1533800" cy="230832"/>
          </a:xfrm>
          <a:prstGeom prst="rect">
            <a:avLst/>
          </a:prstGeom>
          <a:noFill/>
        </p:spPr>
        <p:txBody>
          <a:bodyPr wrap="square" rtlCol="0">
            <a:spAutoFit/>
          </a:bodyPr>
          <a:lstStyle/>
          <a:p>
            <a:r>
              <a:rPr lang="en-GB" sz="900" spc="20" baseline="0" dirty="0">
                <a:solidFill>
                  <a:schemeClr val="accent1"/>
                </a:solidFill>
              </a:rPr>
              <a:t>Brunel University London </a:t>
            </a:r>
          </a:p>
        </p:txBody>
      </p:sp>
      <p:sp>
        <p:nvSpPr>
          <p:cNvPr id="14" name="Rectangle 13"/>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flipH="1">
            <a:off x="8513470"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908202"/>
      </p:ext>
    </p:extLst>
  </p:cSld>
  <p:clrMap bg1="lt1" tx1="dk1" bg2="lt2" tx2="dk2" accent1="accent1" accent2="accent2" accent3="accent3" accent4="accent4" accent5="accent5" accent6="accent6" hlink="hlink" folHlink="folHlink"/>
  <p:sldLayoutIdLst>
    <p:sldLayoutId id="2147483665"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50" r:id="rId10"/>
    <p:sldLayoutId id="2147483652" r:id="rId11"/>
    <p:sldLayoutId id="2147483659" r:id="rId12"/>
    <p:sldLayoutId id="2147483663" r:id="rId13"/>
    <p:sldLayoutId id="2147483661" r:id="rId14"/>
    <p:sldLayoutId id="2147483662" r:id="rId15"/>
    <p:sldLayoutId id="2147483654" r:id="rId16"/>
    <p:sldLayoutId id="2147483655" r:id="rId17"/>
    <p:sldLayoutId id="2147483677" r:id="rId18"/>
    <p:sldLayoutId id="2147483678" r:id="rId19"/>
    <p:sldLayoutId id="2147483679" r:id="rId20"/>
    <p:sldLayoutId id="214748368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2800" b="1" kern="1200">
          <a:solidFill>
            <a:schemeClr val="accent1"/>
          </a:solidFill>
          <a:latin typeface="+mj-lt"/>
          <a:ea typeface="+mj-ea"/>
          <a:cs typeface="+mj-cs"/>
        </a:defRPr>
      </a:lvl1pPr>
    </p:titleStyle>
    <p:bodyStyle>
      <a:lvl1pPr marL="0" indent="0" algn="l" defTabSz="914400" rtl="0" eaLnBrk="1" latinLnBrk="0" hangingPunct="1">
        <a:spcBef>
          <a:spcPts val="0"/>
        </a:spcBef>
        <a:spcAft>
          <a:spcPts val="1200"/>
        </a:spcAft>
        <a:buClr>
          <a:schemeClr val="accent2"/>
        </a:buClr>
        <a:buFont typeface="Arial" panose="020B0604020202020204" pitchFamily="34" charset="0"/>
        <a:buNone/>
        <a:defRPr sz="1600" kern="1200">
          <a:solidFill>
            <a:schemeClr val="accent1"/>
          </a:solidFill>
          <a:latin typeface="+mn-lt"/>
          <a:ea typeface="+mn-ea"/>
          <a:cs typeface="+mn-cs"/>
        </a:defRPr>
      </a:lvl1pPr>
      <a:lvl2pPr marL="179388" indent="-179388" algn="l" defTabSz="914400" rtl="0" eaLnBrk="1" latinLnBrk="0" hangingPunct="1">
        <a:spcBef>
          <a:spcPts val="0"/>
        </a:spcBef>
        <a:spcAft>
          <a:spcPts val="1200"/>
        </a:spcAft>
        <a:buClr>
          <a:schemeClr val="accent2"/>
        </a:buClr>
        <a:buFont typeface="Arial" panose="020B0604020202020204" pitchFamily="34" charset="0"/>
        <a:buChar char="&gt;"/>
        <a:defRPr sz="1400" kern="1200">
          <a:solidFill>
            <a:schemeClr val="accent1"/>
          </a:solidFill>
          <a:latin typeface="+mn-lt"/>
          <a:ea typeface="+mn-ea"/>
          <a:cs typeface="+mn-cs"/>
        </a:defRPr>
      </a:lvl2pPr>
      <a:lvl3pPr marL="449263" indent="-179388" algn="l" defTabSz="914400" rtl="0" eaLnBrk="1" latinLnBrk="0" hangingPunct="1">
        <a:spcBef>
          <a:spcPts val="0"/>
        </a:spcBef>
        <a:spcAft>
          <a:spcPts val="1200"/>
        </a:spcAft>
        <a:buClr>
          <a:schemeClr val="accent2"/>
        </a:buClr>
        <a:buFont typeface="Arial" panose="020B0604020202020204" pitchFamily="34" charset="0"/>
        <a:buChar char="&gt;"/>
        <a:defRPr sz="1200" kern="1200">
          <a:solidFill>
            <a:schemeClr val="accent1"/>
          </a:solidFill>
          <a:latin typeface="+mn-lt"/>
          <a:ea typeface="+mn-ea"/>
          <a:cs typeface="+mn-cs"/>
        </a:defRPr>
      </a:lvl3pPr>
      <a:lvl4pPr marL="719138"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accent1"/>
          </a:solidFill>
          <a:latin typeface="+mn-lt"/>
          <a:ea typeface="+mn-ea"/>
          <a:cs typeface="+mn-cs"/>
        </a:defRPr>
      </a:lvl4pPr>
      <a:lvl5pPr marL="989013"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2">
            <a:extLst>
              <a:ext uri="{FF2B5EF4-FFF2-40B4-BE49-F238E27FC236}">
                <a16:creationId xmlns:a16="http://schemas.microsoft.com/office/drawing/2014/main" id="{9932124C-A988-FB43-90FC-4ACE0A708E60}"/>
              </a:ext>
            </a:extLst>
          </p:cNvPr>
          <p:cNvSpPr>
            <a:spLocks noGrp="1"/>
          </p:cNvSpPr>
          <p:nvPr>
            <p:ph type="ctrTitle"/>
          </p:nvPr>
        </p:nvSpPr>
        <p:spPr>
          <a:xfrm>
            <a:off x="293688" y="2130425"/>
            <a:ext cx="4084637" cy="1470025"/>
          </a:xfrm>
        </p:spPr>
        <p:txBody>
          <a:bodyPr>
            <a:normAutofit/>
          </a:bodyPr>
          <a:lstStyle/>
          <a:p>
            <a:pPr eaLnBrk="1" hangingPunct="1">
              <a:defRPr/>
            </a:pPr>
            <a:r>
              <a:rPr lang="en-GB" altLang="en-US" sz="2900" dirty="0">
                <a:solidFill>
                  <a:srgbClr val="002060"/>
                </a:solidFill>
              </a:rPr>
              <a:t>Strategic Management</a:t>
            </a:r>
            <a:endParaRPr lang="en-GB" altLang="en-US" sz="2700" dirty="0"/>
          </a:p>
        </p:txBody>
      </p:sp>
      <p:sp>
        <p:nvSpPr>
          <p:cNvPr id="18434" name="Subtitle 3">
            <a:extLst>
              <a:ext uri="{FF2B5EF4-FFF2-40B4-BE49-F238E27FC236}">
                <a16:creationId xmlns:a16="http://schemas.microsoft.com/office/drawing/2014/main" id="{DBD22D81-9DB3-1848-BBDD-75695034AA8A}"/>
              </a:ext>
            </a:extLst>
          </p:cNvPr>
          <p:cNvSpPr>
            <a:spLocks noGrp="1"/>
          </p:cNvSpPr>
          <p:nvPr>
            <p:ph type="subTitle" idx="1"/>
          </p:nvPr>
        </p:nvSpPr>
        <p:spPr>
          <a:xfrm>
            <a:off x="307975" y="4292600"/>
            <a:ext cx="3363913" cy="1752600"/>
          </a:xfrm>
        </p:spPr>
        <p:txBody>
          <a:bodyPr/>
          <a:lstStyle/>
          <a:p>
            <a:pPr eaLnBrk="1" hangingPunct="1"/>
            <a:r>
              <a:rPr lang="en-GB" altLang="en-US" sz="2800" dirty="0"/>
              <a:t>MB 5596</a:t>
            </a:r>
          </a:p>
          <a:p>
            <a:pPr eaLnBrk="1" hangingPunct="1"/>
            <a:endParaRPr lang="en-GB" altLang="en-US" sz="2800" dirty="0"/>
          </a:p>
        </p:txBody>
      </p:sp>
      <p:sp>
        <p:nvSpPr>
          <p:cNvPr id="18435" name="Rectangle 5">
            <a:extLst>
              <a:ext uri="{FF2B5EF4-FFF2-40B4-BE49-F238E27FC236}">
                <a16:creationId xmlns:a16="http://schemas.microsoft.com/office/drawing/2014/main" id="{A6767F81-9F6D-E641-AFCD-C5528B01DD90}"/>
              </a:ext>
            </a:extLst>
          </p:cNvPr>
          <p:cNvSpPr>
            <a:spLocks noChangeArrowheads="1"/>
          </p:cNvSpPr>
          <p:nvPr/>
        </p:nvSpPr>
        <p:spPr bwMode="auto">
          <a:xfrm>
            <a:off x="5553075" y="2082800"/>
            <a:ext cx="356393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GB" altLang="en-US" sz="2400" b="1" dirty="0">
                <a:solidFill>
                  <a:srgbClr val="002060"/>
                </a:solidFill>
                <a:latin typeface="Arial" panose="020B0604020202020204" pitchFamily="34" charset="0"/>
              </a:rPr>
              <a:t>Understanding the competitive business strategies for growth</a:t>
            </a:r>
            <a:br>
              <a:rPr lang="en-GB" altLang="en-US" sz="2400" b="1" dirty="0">
                <a:solidFill>
                  <a:srgbClr val="002060"/>
                </a:solidFill>
                <a:latin typeface="Arial" panose="020B0604020202020204" pitchFamily="34" charset="0"/>
              </a:rPr>
            </a:br>
            <a:br>
              <a:rPr lang="en-GB" altLang="en-US" sz="2400" b="1" dirty="0">
                <a:solidFill>
                  <a:srgbClr val="002060"/>
                </a:solidFill>
                <a:latin typeface="Arial" panose="020B0604020202020204" pitchFamily="34" charset="0"/>
              </a:rPr>
            </a:br>
            <a:br>
              <a:rPr lang="en-GB" altLang="en-US" sz="2400" b="1" dirty="0">
                <a:solidFill>
                  <a:srgbClr val="002060"/>
                </a:solidFill>
                <a:latin typeface="Arial" panose="020B0604020202020204" pitchFamily="34" charset="0"/>
              </a:rPr>
            </a:br>
            <a:endParaRPr lang="en-GB" altLang="en-US" sz="2400" b="1" dirty="0">
              <a:solidFill>
                <a:srgbClr val="002060"/>
              </a:solidFill>
              <a:latin typeface="Arial" panose="020B0604020202020204" pitchFamily="34" charset="0"/>
            </a:endParaRPr>
          </a:p>
          <a:p>
            <a:pPr eaLnBrk="1" hangingPunct="1"/>
            <a:r>
              <a:rPr lang="en-GB" altLang="en-US" sz="2400" b="1" dirty="0">
                <a:solidFill>
                  <a:srgbClr val="002060"/>
                </a:solidFill>
                <a:latin typeface="Arial" panose="020B0604020202020204" pitchFamily="34" charset="0"/>
              </a:rPr>
              <a:t>Week 4</a:t>
            </a:r>
          </a:p>
          <a:p>
            <a:pPr eaLnBrk="1" hangingPunct="1"/>
            <a:endParaRPr lang="en-GB" altLang="en-US" sz="2400" b="1" dirty="0">
              <a:solidFill>
                <a:srgbClr val="002060"/>
              </a:solidFill>
              <a:latin typeface="Arial" panose="020B0604020202020204" pitchFamily="34" charset="0"/>
            </a:endParaRPr>
          </a:p>
          <a:p>
            <a:pPr eaLnBrk="1" hangingPunct="1"/>
            <a:r>
              <a:rPr lang="en-GB" altLang="en-US" sz="2400" b="1" dirty="0">
                <a:solidFill>
                  <a:srgbClr val="002060"/>
                </a:solidFill>
                <a:latin typeface="Arial" panose="020B0604020202020204" pitchFamily="34" charset="0"/>
              </a:rPr>
              <a:t>Dr. Prerna Tambay</a:t>
            </a:r>
          </a:p>
          <a:p>
            <a:pPr eaLnBrk="1" hangingPunct="1"/>
            <a:r>
              <a:rPr lang="en-GB" altLang="en-US" sz="2400" b="1" dirty="0">
                <a:solidFill>
                  <a:srgbClr val="002060"/>
                </a:solidFill>
                <a:latin typeface="Arial" panose="020B0604020202020204" pitchFamily="34" charset="0"/>
              </a:rPr>
              <a:t>Mr. Andrew Bass</a:t>
            </a:r>
          </a:p>
          <a:p>
            <a:pPr eaLnBrk="1" hangingPunct="1"/>
            <a:endParaRPr lang="en-GB" altLang="en-US" sz="2400" b="1" dirty="0">
              <a:solidFill>
                <a:srgbClr val="002060"/>
              </a:solidFill>
              <a:latin typeface="Arial" panose="020B0604020202020204" pitchFamily="34" charset="0"/>
            </a:endParaRPr>
          </a:p>
        </p:txBody>
      </p:sp>
    </p:spTree>
    <p:extLst>
      <p:ext uri="{BB962C8B-B14F-4D97-AF65-F5344CB8AC3E}">
        <p14:creationId xmlns:p14="http://schemas.microsoft.com/office/powerpoint/2010/main" val="242817878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E9F8-F434-3B4D-BBE4-4A2C30325D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CEF048-C0C8-C34C-8559-CDC94BB4569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616A36-AB82-524F-AB10-7FD65FFC1A91}"/>
              </a:ext>
            </a:extLst>
          </p:cNvPr>
          <p:cNvSpPr>
            <a:spLocks noGrp="1"/>
          </p:cNvSpPr>
          <p:nvPr>
            <p:ph type="dt" sz="half" idx="10"/>
          </p:nvPr>
        </p:nvSpPr>
        <p:spPr/>
        <p:txBody>
          <a:bodyPr/>
          <a:lstStyle/>
          <a:p>
            <a:fld id="{79F2AF39-F53C-4E00-924A-075C5FABD984}" type="datetime4">
              <a:rPr lang="en-GB" smtClean="0"/>
              <a:t>03 February 2020</a:t>
            </a:fld>
            <a:endParaRPr lang="en-GB" dirty="0"/>
          </a:p>
        </p:txBody>
      </p:sp>
      <p:sp>
        <p:nvSpPr>
          <p:cNvPr id="5" name="Footer Placeholder 4">
            <a:extLst>
              <a:ext uri="{FF2B5EF4-FFF2-40B4-BE49-F238E27FC236}">
                <a16:creationId xmlns:a16="http://schemas.microsoft.com/office/drawing/2014/main" id="{DE67DC15-8BEC-3749-95DB-57D04BA2D976}"/>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97BEE61E-8971-E442-B29F-77C2434137E2}"/>
              </a:ext>
            </a:extLst>
          </p:cNvPr>
          <p:cNvSpPr>
            <a:spLocks noGrp="1"/>
          </p:cNvSpPr>
          <p:nvPr>
            <p:ph type="sldNum" sz="quarter" idx="12"/>
          </p:nvPr>
        </p:nvSpPr>
        <p:spPr/>
        <p:txBody>
          <a:bodyPr/>
          <a:lstStyle/>
          <a:p>
            <a:fld id="{786194A1-5B28-41B4-A256-7AB656992733}" type="slidenum">
              <a:rPr lang="en-GB" smtClean="0"/>
              <a:t>10</a:t>
            </a:fld>
            <a:endParaRPr lang="en-GB" dirty="0"/>
          </a:p>
        </p:txBody>
      </p:sp>
      <p:pic>
        <p:nvPicPr>
          <p:cNvPr id="7" name="Picture 6" descr="A screenshot of a cell phone&#10;&#10;Description automatically generated">
            <a:extLst>
              <a:ext uri="{FF2B5EF4-FFF2-40B4-BE49-F238E27FC236}">
                <a16:creationId xmlns:a16="http://schemas.microsoft.com/office/drawing/2014/main" id="{91985F89-3313-FF4D-81B6-AB9AB1C76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62" y="95775"/>
            <a:ext cx="8939638" cy="6324713"/>
          </a:xfrm>
          <a:prstGeom prst="rect">
            <a:avLst/>
          </a:prstGeom>
        </p:spPr>
      </p:pic>
    </p:spTree>
    <p:extLst>
      <p:ext uri="{BB962C8B-B14F-4D97-AF65-F5344CB8AC3E}">
        <p14:creationId xmlns:p14="http://schemas.microsoft.com/office/powerpoint/2010/main" val="37377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2F36008-E9CB-CF42-A43E-EA6B28A032A7}"/>
              </a:ext>
            </a:extLst>
          </p:cNvPr>
          <p:cNvSpPr>
            <a:spLocks noGrp="1"/>
          </p:cNvSpPr>
          <p:nvPr>
            <p:ph type="title"/>
          </p:nvPr>
        </p:nvSpPr>
        <p:spPr>
          <a:xfrm>
            <a:off x="457200" y="269875"/>
            <a:ext cx="8229600" cy="641350"/>
          </a:xfrm>
        </p:spPr>
        <p:txBody>
          <a:bodyPr/>
          <a:lstStyle/>
          <a:p>
            <a:pPr eaLnBrk="1" hangingPunct="1"/>
            <a:r>
              <a:rPr lang="en-GB" altLang="en-US"/>
              <a:t>Cost-leadership: risks involved…</a:t>
            </a:r>
          </a:p>
        </p:txBody>
      </p:sp>
      <p:sp>
        <p:nvSpPr>
          <p:cNvPr id="14339" name="Content Placeholder 2">
            <a:extLst>
              <a:ext uri="{FF2B5EF4-FFF2-40B4-BE49-F238E27FC236}">
                <a16:creationId xmlns:a16="http://schemas.microsoft.com/office/drawing/2014/main" id="{B937D399-DCCE-1F44-855F-025C9EF06B01}"/>
              </a:ext>
            </a:extLst>
          </p:cNvPr>
          <p:cNvSpPr>
            <a:spLocks noGrp="1"/>
          </p:cNvSpPr>
          <p:nvPr>
            <p:ph idx="1"/>
          </p:nvPr>
        </p:nvSpPr>
        <p:spPr>
          <a:xfrm>
            <a:off x="395535" y="3429000"/>
            <a:ext cx="8352929" cy="4276353"/>
          </a:xfrm>
        </p:spPr>
        <p:txBody>
          <a:bodyPr/>
          <a:lstStyle/>
          <a:p>
            <a:pPr eaLnBrk="1" hangingPunct="1">
              <a:buFont typeface="Arial" panose="020B0604020202020204" pitchFamily="34" charset="0"/>
              <a:buChar char="•"/>
              <a:tabLst>
                <a:tab pos="292100" algn="l"/>
              </a:tabLst>
              <a:defRPr/>
            </a:pPr>
            <a:r>
              <a:rPr lang="en-GB" altLang="en-US" sz="2000" dirty="0">
                <a:solidFill>
                  <a:schemeClr val="tx1"/>
                </a:solidFill>
                <a:latin typeface="+mj-lt"/>
                <a:cs typeface="ＭＳ Ｐゴシック" charset="0"/>
              </a:rPr>
              <a:t>Other firms may be able to lower their costs as well</a:t>
            </a:r>
          </a:p>
          <a:p>
            <a:pPr eaLnBrk="1" hangingPunct="1">
              <a:buFont typeface="Arial" panose="020B0604020202020204" pitchFamily="34" charset="0"/>
              <a:buChar char="•"/>
              <a:tabLst>
                <a:tab pos="292100" algn="l"/>
              </a:tabLst>
              <a:defRPr/>
            </a:pPr>
            <a:r>
              <a:rPr lang="en-GB" altLang="en-US" sz="2000" dirty="0">
                <a:solidFill>
                  <a:schemeClr val="tx1"/>
                </a:solidFill>
                <a:latin typeface="+mj-lt"/>
                <a:cs typeface="ＭＳ Ｐゴシック" charset="0"/>
              </a:rPr>
              <a:t>It could lead to a damaging price wars</a:t>
            </a:r>
          </a:p>
          <a:p>
            <a:pPr eaLnBrk="1" hangingPunct="1">
              <a:buFont typeface="Arial" panose="020B0604020202020204" pitchFamily="34" charset="0"/>
              <a:buChar char="•"/>
              <a:tabLst>
                <a:tab pos="292100" algn="l"/>
              </a:tabLst>
              <a:defRPr/>
            </a:pPr>
            <a:r>
              <a:rPr lang="en-GB" altLang="en-US" sz="2000" dirty="0">
                <a:solidFill>
                  <a:schemeClr val="tx1"/>
                </a:solidFill>
                <a:latin typeface="+mj-lt"/>
                <a:cs typeface="ＭＳ Ｐゴシック" charset="0"/>
              </a:rPr>
              <a:t>There might be a difficulty in sustaining cost leadership in the long run</a:t>
            </a:r>
          </a:p>
          <a:p>
            <a:pPr eaLnBrk="1" hangingPunct="1">
              <a:buFont typeface="Arial" panose="020B0604020202020204" pitchFamily="34" charset="0"/>
              <a:buChar char="•"/>
              <a:tabLst>
                <a:tab pos="292100" algn="l"/>
              </a:tabLst>
              <a:defRPr/>
            </a:pPr>
            <a:r>
              <a:rPr lang="en-GB" altLang="en-US" sz="2000" dirty="0">
                <a:solidFill>
                  <a:schemeClr val="tx1"/>
                </a:solidFill>
                <a:latin typeface="+mj-lt"/>
                <a:cs typeface="ＭＳ Ｐゴシック" charset="0"/>
              </a:rPr>
              <a:t>A firm following a focus strategy might be able to achieve even lower cost within their segment </a:t>
            </a:r>
          </a:p>
        </p:txBody>
      </p:sp>
      <p:pic>
        <p:nvPicPr>
          <p:cNvPr id="3" name="Picture 2" descr="A picture containing flower, room, lamp&#10;&#10;Description automatically generated">
            <a:extLst>
              <a:ext uri="{FF2B5EF4-FFF2-40B4-BE49-F238E27FC236}">
                <a16:creationId xmlns:a16="http://schemas.microsoft.com/office/drawing/2014/main" id="{E2DA3077-F4D9-CA4D-99E8-B8CC13EE4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124744"/>
            <a:ext cx="2088232" cy="2088232"/>
          </a:xfrm>
          <a:prstGeom prst="rect">
            <a:avLst/>
          </a:prstGeom>
        </p:spPr>
      </p:pic>
    </p:spTree>
    <p:extLst>
      <p:ext uri="{BB962C8B-B14F-4D97-AF65-F5344CB8AC3E}">
        <p14:creationId xmlns:p14="http://schemas.microsoft.com/office/powerpoint/2010/main" val="31518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4C34EC6-08D7-DD4C-BAAE-853715C66255}"/>
              </a:ext>
            </a:extLst>
          </p:cNvPr>
          <p:cNvSpPr>
            <a:spLocks noGrp="1"/>
          </p:cNvSpPr>
          <p:nvPr>
            <p:ph type="title"/>
          </p:nvPr>
        </p:nvSpPr>
        <p:spPr>
          <a:xfrm>
            <a:off x="277813" y="163513"/>
            <a:ext cx="8229600" cy="641350"/>
          </a:xfrm>
        </p:spPr>
        <p:txBody>
          <a:bodyPr/>
          <a:lstStyle/>
          <a:p>
            <a:pPr eaLnBrk="1" hangingPunct="1"/>
            <a:r>
              <a:rPr lang="en-GB" altLang="en-US" dirty="0"/>
              <a:t>     Differentiation strategies</a:t>
            </a:r>
          </a:p>
        </p:txBody>
      </p:sp>
      <p:sp>
        <p:nvSpPr>
          <p:cNvPr id="3" name="Rectangle 2">
            <a:extLst>
              <a:ext uri="{FF2B5EF4-FFF2-40B4-BE49-F238E27FC236}">
                <a16:creationId xmlns:a16="http://schemas.microsoft.com/office/drawing/2014/main" id="{156B665F-0416-0A47-8249-EE6990832F09}"/>
              </a:ext>
            </a:extLst>
          </p:cNvPr>
          <p:cNvSpPr/>
          <p:nvPr/>
        </p:nvSpPr>
        <p:spPr>
          <a:xfrm>
            <a:off x="179388" y="2492375"/>
            <a:ext cx="3887787" cy="18732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GB" altLang="en-US" sz="1800" b="1"/>
              <a:t>TANGIBLE DIFFERENTATION: </a:t>
            </a:r>
          </a:p>
          <a:p>
            <a:pPr>
              <a:defRPr/>
            </a:pPr>
            <a:r>
              <a:rPr lang="en-GB" altLang="en-US" sz="1800"/>
              <a:t>Observable product characteristics: • size, color, materials, etc. </a:t>
            </a:r>
          </a:p>
          <a:p>
            <a:pPr>
              <a:defRPr/>
            </a:pPr>
            <a:r>
              <a:rPr lang="en-GB" altLang="en-US" sz="1800"/>
              <a:t>• performance</a:t>
            </a:r>
          </a:p>
          <a:p>
            <a:pPr>
              <a:defRPr/>
            </a:pPr>
            <a:r>
              <a:rPr lang="en-GB" altLang="en-US" sz="1800"/>
              <a:t>• packaging </a:t>
            </a:r>
          </a:p>
          <a:p>
            <a:pPr>
              <a:defRPr/>
            </a:pPr>
            <a:r>
              <a:rPr lang="en-GB" altLang="en-US" sz="1800"/>
              <a:t>• complementary services</a:t>
            </a:r>
          </a:p>
        </p:txBody>
      </p:sp>
      <p:sp>
        <p:nvSpPr>
          <p:cNvPr id="6" name="Content Placeholder 5">
            <a:extLst>
              <a:ext uri="{FF2B5EF4-FFF2-40B4-BE49-F238E27FC236}">
                <a16:creationId xmlns:a16="http://schemas.microsoft.com/office/drawing/2014/main" id="{7758B242-C971-BC4F-8DF4-A7C74CACFD11}"/>
              </a:ext>
            </a:extLst>
          </p:cNvPr>
          <p:cNvSpPr>
            <a:spLocks noGrp="1"/>
          </p:cNvSpPr>
          <p:nvPr>
            <p:ph idx="1"/>
          </p:nvPr>
        </p:nvSpPr>
        <p:spPr>
          <a:xfrm>
            <a:off x="4211638" y="2503488"/>
            <a:ext cx="3744912" cy="1862137"/>
          </a:xfr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spcCol="0" rtlCol="0" fromWordArt="0" anchor="ctr" forceAA="0">
            <a:noAutofit/>
          </a:bodyPr>
          <a:lstStyle/>
          <a:p>
            <a:pPr>
              <a:defRPr/>
            </a:pPr>
            <a:r>
              <a:rPr lang="en-GB" dirty="0"/>
              <a:t> </a:t>
            </a:r>
            <a:r>
              <a:rPr lang="en-GB" sz="1800" b="1" dirty="0">
                <a:solidFill>
                  <a:schemeClr val="tx1"/>
                </a:solidFill>
              </a:rPr>
              <a:t>INTANGIBLE DIFFERENTATION:</a:t>
            </a:r>
          </a:p>
          <a:p>
            <a:pPr>
              <a:defRPr/>
            </a:pPr>
            <a:r>
              <a:rPr lang="en-GB" sz="1800" b="1" dirty="0">
                <a:solidFill>
                  <a:schemeClr val="tx1"/>
                </a:solidFill>
              </a:rPr>
              <a:t> </a:t>
            </a:r>
            <a:r>
              <a:rPr lang="en-GB" sz="1800" dirty="0">
                <a:solidFill>
                  <a:schemeClr val="tx1"/>
                </a:solidFill>
              </a:rPr>
              <a:t>Unobservable and subjective characteristics relating to image, status, identity </a:t>
            </a:r>
          </a:p>
        </p:txBody>
      </p:sp>
      <p:sp>
        <p:nvSpPr>
          <p:cNvPr id="7" name="Rectangle 6">
            <a:extLst>
              <a:ext uri="{FF2B5EF4-FFF2-40B4-BE49-F238E27FC236}">
                <a16:creationId xmlns:a16="http://schemas.microsoft.com/office/drawing/2014/main" id="{EBDC0412-FA25-2D40-96CE-34A80E1D307F}"/>
              </a:ext>
            </a:extLst>
          </p:cNvPr>
          <p:cNvSpPr/>
          <p:nvPr/>
        </p:nvSpPr>
        <p:spPr>
          <a:xfrm>
            <a:off x="827088" y="5084763"/>
            <a:ext cx="7129462" cy="108108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1"/>
                </a:solidFill>
              </a:rPr>
              <a:t> </a:t>
            </a:r>
            <a:r>
              <a:rPr lang="en-GB" b="1" dirty="0">
                <a:solidFill>
                  <a:schemeClr val="tx1"/>
                </a:solidFill>
              </a:rPr>
              <a:t>TOTAL CUSTOMER RESPONSIVENESS</a:t>
            </a:r>
          </a:p>
          <a:p>
            <a:pPr algn="ctr">
              <a:defRPr/>
            </a:pPr>
            <a:r>
              <a:rPr lang="en-GB" dirty="0">
                <a:solidFill>
                  <a:schemeClr val="tx1"/>
                </a:solidFill>
              </a:rPr>
              <a:t> Differentiation not just about the product, it embraces the whole  relationship between the supplier and the customer. </a:t>
            </a:r>
          </a:p>
        </p:txBody>
      </p:sp>
      <p:cxnSp>
        <p:nvCxnSpPr>
          <p:cNvPr id="5" name="Straight Arrow Connector 4">
            <a:extLst>
              <a:ext uri="{FF2B5EF4-FFF2-40B4-BE49-F238E27FC236}">
                <a16:creationId xmlns:a16="http://schemas.microsoft.com/office/drawing/2014/main" id="{F484D003-68ED-5846-8C5B-B3BFA15F0A93}"/>
              </a:ext>
            </a:extLst>
          </p:cNvPr>
          <p:cNvCxnSpPr/>
          <p:nvPr/>
        </p:nvCxnSpPr>
        <p:spPr>
          <a:xfrm>
            <a:off x="1692275" y="4365625"/>
            <a:ext cx="576263"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240079-6AD3-A149-8550-381A51E116BC}"/>
              </a:ext>
            </a:extLst>
          </p:cNvPr>
          <p:cNvCxnSpPr/>
          <p:nvPr/>
        </p:nvCxnSpPr>
        <p:spPr>
          <a:xfrm flipH="1">
            <a:off x="5651500" y="4437063"/>
            <a:ext cx="649288" cy="576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2A0BAA-0E01-A146-B5EB-BB449D585301}"/>
              </a:ext>
            </a:extLst>
          </p:cNvPr>
          <p:cNvSpPr txBox="1"/>
          <p:nvPr/>
        </p:nvSpPr>
        <p:spPr>
          <a:xfrm>
            <a:off x="44266" y="-9566"/>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02</a:t>
            </a:r>
            <a:endParaRPr lang="en-US" sz="300" b="1" dirty="0">
              <a:solidFill>
                <a:srgbClr val="FFC000"/>
              </a:solidFill>
              <a:latin typeface="PT Sans" panose="020B0503020203020204" pitchFamily="34" charset="77"/>
            </a:endParaRPr>
          </a:p>
        </p:txBody>
      </p:sp>
      <p:sp>
        <p:nvSpPr>
          <p:cNvPr id="4" name="Rectangle 3">
            <a:extLst>
              <a:ext uri="{FF2B5EF4-FFF2-40B4-BE49-F238E27FC236}">
                <a16:creationId xmlns:a16="http://schemas.microsoft.com/office/drawing/2014/main" id="{54AB4882-1645-8143-A9CD-82A08095B3E9}"/>
              </a:ext>
            </a:extLst>
          </p:cNvPr>
          <p:cNvSpPr/>
          <p:nvPr/>
        </p:nvSpPr>
        <p:spPr>
          <a:xfrm>
            <a:off x="447852" y="950268"/>
            <a:ext cx="7724548" cy="1200329"/>
          </a:xfrm>
          <a:prstGeom prst="rect">
            <a:avLst/>
          </a:prstGeom>
        </p:spPr>
        <p:txBody>
          <a:bodyPr wrap="square">
            <a:spAutoFit/>
          </a:bodyPr>
          <a:lstStyle/>
          <a:p>
            <a:pPr algn="just">
              <a:defRPr/>
            </a:pPr>
            <a:r>
              <a:rPr lang="en-GB" b="1" dirty="0"/>
              <a:t>Definition</a:t>
            </a:r>
            <a:r>
              <a:rPr lang="en-GB" dirty="0"/>
              <a:t>: Providing something unique that is valuable to the buyer beyond simply offering a low price (M. Porter)</a:t>
            </a:r>
          </a:p>
          <a:p>
            <a:pPr algn="just">
              <a:defRPr/>
            </a:pPr>
            <a:endParaRPr lang="en-GB" dirty="0"/>
          </a:p>
          <a:p>
            <a:pPr algn="just">
              <a:defRPr/>
            </a:pPr>
            <a:r>
              <a:rPr lang="en-GB" dirty="0"/>
              <a:t>THE KEY IS CREATING VALUE FOR THE CUSTOMER</a:t>
            </a:r>
          </a:p>
        </p:txBody>
      </p:sp>
    </p:spTree>
    <p:extLst>
      <p:ext uri="{BB962C8B-B14F-4D97-AF65-F5344CB8AC3E}">
        <p14:creationId xmlns:p14="http://schemas.microsoft.com/office/powerpoint/2010/main" val="29362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A23912D-5181-CA4A-80D1-AE98D3A49EF2}"/>
              </a:ext>
            </a:extLst>
          </p:cNvPr>
          <p:cNvSpPr>
            <a:spLocks noGrp="1"/>
          </p:cNvSpPr>
          <p:nvPr>
            <p:ph type="title"/>
          </p:nvPr>
        </p:nvSpPr>
        <p:spPr>
          <a:xfrm>
            <a:off x="457200" y="546100"/>
            <a:ext cx="8229600" cy="641350"/>
          </a:xfrm>
        </p:spPr>
        <p:txBody>
          <a:bodyPr/>
          <a:lstStyle/>
          <a:p>
            <a:pPr eaLnBrk="1" hangingPunct="1"/>
            <a:r>
              <a:rPr lang="en-GB" altLang="en-US"/>
              <a:t>Differentiation in the automobile industry</a:t>
            </a:r>
          </a:p>
        </p:txBody>
      </p:sp>
      <p:sp>
        <p:nvSpPr>
          <p:cNvPr id="4" name="Rectangle 3">
            <a:extLst>
              <a:ext uri="{FF2B5EF4-FFF2-40B4-BE49-F238E27FC236}">
                <a16:creationId xmlns:a16="http://schemas.microsoft.com/office/drawing/2014/main" id="{3AE78556-59D9-9A48-80B4-048D2355C285}"/>
              </a:ext>
            </a:extLst>
          </p:cNvPr>
          <p:cNvSpPr/>
          <p:nvPr/>
        </p:nvSpPr>
        <p:spPr>
          <a:xfrm>
            <a:off x="4067175" y="4365625"/>
            <a:ext cx="1512888"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endParaRPr lang="en-US" altLang="en-US">
              <a:solidFill>
                <a:srgbClr val="FFFFFF"/>
              </a:solidFill>
            </a:endParaRPr>
          </a:p>
        </p:txBody>
      </p:sp>
      <p:sp>
        <p:nvSpPr>
          <p:cNvPr id="10" name="Rectangle 9">
            <a:extLst>
              <a:ext uri="{FF2B5EF4-FFF2-40B4-BE49-F238E27FC236}">
                <a16:creationId xmlns:a16="http://schemas.microsoft.com/office/drawing/2014/main" id="{49E4BF86-CD67-2343-824F-5C91AD5452A9}"/>
              </a:ext>
            </a:extLst>
          </p:cNvPr>
          <p:cNvSpPr/>
          <p:nvPr/>
        </p:nvSpPr>
        <p:spPr>
          <a:xfrm>
            <a:off x="5795963" y="1782763"/>
            <a:ext cx="115252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defRPr/>
            </a:pPr>
            <a:endParaRPr lang="en-US" altLang="en-US">
              <a:solidFill>
                <a:srgbClr val="FFFFFF"/>
              </a:solidFill>
            </a:endParaRPr>
          </a:p>
        </p:txBody>
      </p:sp>
      <p:pic>
        <p:nvPicPr>
          <p:cNvPr id="33797" name="Picture 4">
            <a:extLst>
              <a:ext uri="{FF2B5EF4-FFF2-40B4-BE49-F238E27FC236}">
                <a16:creationId xmlns:a16="http://schemas.microsoft.com/office/drawing/2014/main" id="{4C7DF771-C947-5A4C-971D-437C7319E4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87450"/>
            <a:ext cx="882015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29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FB49DA2-A3DB-F74D-BB19-6DF8CEC9C211}"/>
              </a:ext>
            </a:extLst>
          </p:cNvPr>
          <p:cNvSpPr>
            <a:spLocks noGrp="1"/>
          </p:cNvSpPr>
          <p:nvPr>
            <p:ph type="title"/>
          </p:nvPr>
        </p:nvSpPr>
        <p:spPr>
          <a:xfrm>
            <a:off x="215900" y="269875"/>
            <a:ext cx="8316913" cy="711200"/>
          </a:xfrm>
        </p:spPr>
        <p:txBody>
          <a:bodyPr/>
          <a:lstStyle/>
          <a:p>
            <a:r>
              <a:rPr lang="en-GB" altLang="en-US"/>
              <a:t>Differentiation strategies: risks involved…</a:t>
            </a:r>
          </a:p>
        </p:txBody>
      </p:sp>
      <p:sp>
        <p:nvSpPr>
          <p:cNvPr id="35843" name="Content Placeholder 2">
            <a:extLst>
              <a:ext uri="{FF2B5EF4-FFF2-40B4-BE49-F238E27FC236}">
                <a16:creationId xmlns:a16="http://schemas.microsoft.com/office/drawing/2014/main" id="{040E1767-B482-4C4C-9FF6-B680EB42B74A}"/>
              </a:ext>
            </a:extLst>
          </p:cNvPr>
          <p:cNvSpPr>
            <a:spLocks noGrp="1"/>
          </p:cNvSpPr>
          <p:nvPr>
            <p:ph idx="1"/>
          </p:nvPr>
        </p:nvSpPr>
        <p:spPr>
          <a:xfrm>
            <a:off x="215900" y="1268413"/>
            <a:ext cx="8316913" cy="5030787"/>
          </a:xfrm>
        </p:spPr>
        <p:txBody>
          <a:bodyPr/>
          <a:lstStyle/>
          <a:p>
            <a:pPr>
              <a:buFont typeface="Arial" panose="020B0604020202020204" pitchFamily="34" charset="0"/>
              <a:buChar char="•"/>
            </a:pPr>
            <a:r>
              <a:rPr lang="en-GB" altLang="en-US" sz="2000" dirty="0">
                <a:solidFill>
                  <a:schemeClr val="tx1"/>
                </a:solidFill>
              </a:rPr>
              <a:t>Involves higher costs</a:t>
            </a:r>
          </a:p>
          <a:p>
            <a:pPr>
              <a:buFont typeface="Arial" panose="020B0604020202020204" pitchFamily="34" charset="0"/>
              <a:buChar char="•"/>
            </a:pPr>
            <a:r>
              <a:rPr lang="en-GB" altLang="en-US" sz="2000" dirty="0">
                <a:solidFill>
                  <a:schemeClr val="tx1"/>
                </a:solidFill>
              </a:rPr>
              <a:t>Customers might become price sensitive and choose on price rather than uniqueness</a:t>
            </a:r>
          </a:p>
          <a:p>
            <a:pPr>
              <a:buFont typeface="Arial" panose="020B0604020202020204" pitchFamily="34" charset="0"/>
              <a:buChar char="•"/>
            </a:pPr>
            <a:r>
              <a:rPr lang="en-GB" altLang="en-US" sz="2000" dirty="0">
                <a:solidFill>
                  <a:schemeClr val="tx1"/>
                </a:solidFill>
              </a:rPr>
              <a:t>Customers may no longer need the differentiation factor</a:t>
            </a:r>
          </a:p>
          <a:p>
            <a:pPr>
              <a:buFont typeface="Arial" panose="020B0604020202020204" pitchFamily="34" charset="0"/>
              <a:buChar char="•"/>
            </a:pPr>
            <a:r>
              <a:rPr lang="en-GB" altLang="en-US" sz="2000" dirty="0">
                <a:solidFill>
                  <a:schemeClr val="tx1"/>
                </a:solidFill>
              </a:rPr>
              <a:t>Imitation by competitors and changes in customer tastes</a:t>
            </a:r>
          </a:p>
          <a:p>
            <a:pPr>
              <a:buFont typeface="Arial" panose="020B0604020202020204" pitchFamily="34" charset="0"/>
              <a:buChar char="•"/>
            </a:pPr>
            <a:r>
              <a:rPr lang="en-GB" altLang="en-US" sz="2000" dirty="0">
                <a:solidFill>
                  <a:schemeClr val="tx1"/>
                </a:solidFill>
              </a:rPr>
              <a:t>Rivals pursuing a focus strategy may be able to achieve even greater differentiation in their market segments</a:t>
            </a:r>
          </a:p>
        </p:txBody>
      </p:sp>
      <p:sp>
        <p:nvSpPr>
          <p:cNvPr id="35844" name="Slide Number Placeholder 4">
            <a:extLst>
              <a:ext uri="{FF2B5EF4-FFF2-40B4-BE49-F238E27FC236}">
                <a16:creationId xmlns:a16="http://schemas.microsoft.com/office/drawing/2014/main" id="{86218EF2-D66F-624E-A648-0C0008237C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2B22521-91C1-0C48-A389-C8993918F1F0}" type="slidenum">
              <a:rPr lang="en-GB" altLang="en-US" smtClean="0">
                <a:solidFill>
                  <a:srgbClr val="BE0F34"/>
                </a:solidFill>
              </a:rPr>
              <a:pPr/>
              <a:t>14</a:t>
            </a:fld>
            <a:endParaRPr lang="en-GB" altLang="en-US">
              <a:solidFill>
                <a:srgbClr val="BE0F34"/>
              </a:solidFill>
            </a:endParaRPr>
          </a:p>
        </p:txBody>
      </p:sp>
      <p:pic>
        <p:nvPicPr>
          <p:cNvPr id="3" name="Picture 2" descr="A picture containing many, different, covered, food&#10;&#10;Description automatically generated">
            <a:extLst>
              <a:ext uri="{FF2B5EF4-FFF2-40B4-BE49-F238E27FC236}">
                <a16:creationId xmlns:a16="http://schemas.microsoft.com/office/drawing/2014/main" id="{0B4991CB-1C11-A347-804A-08E1475C8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318" y="3849000"/>
            <a:ext cx="4320480" cy="2733173"/>
          </a:xfrm>
          <a:prstGeom prst="rect">
            <a:avLst/>
          </a:prstGeom>
        </p:spPr>
      </p:pic>
    </p:spTree>
    <p:extLst>
      <p:ext uri="{BB962C8B-B14F-4D97-AF65-F5344CB8AC3E}">
        <p14:creationId xmlns:p14="http://schemas.microsoft.com/office/powerpoint/2010/main" val="18570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8A9DB1C-9437-5446-985C-68F4D8BBF0AA}"/>
              </a:ext>
            </a:extLst>
          </p:cNvPr>
          <p:cNvSpPr>
            <a:spLocks noGrp="1"/>
          </p:cNvSpPr>
          <p:nvPr>
            <p:ph type="title"/>
          </p:nvPr>
        </p:nvSpPr>
        <p:spPr>
          <a:xfrm>
            <a:off x="457200" y="269875"/>
            <a:ext cx="8229600" cy="641350"/>
          </a:xfrm>
        </p:spPr>
        <p:txBody>
          <a:bodyPr/>
          <a:lstStyle/>
          <a:p>
            <a:pPr eaLnBrk="1" hangingPunct="1"/>
            <a:r>
              <a:rPr lang="en-GB" altLang="en-US"/>
              <a:t>Focus strategies</a:t>
            </a:r>
          </a:p>
        </p:txBody>
      </p:sp>
      <p:sp>
        <p:nvSpPr>
          <p:cNvPr id="36867" name="Content Placeholder 2">
            <a:extLst>
              <a:ext uri="{FF2B5EF4-FFF2-40B4-BE49-F238E27FC236}">
                <a16:creationId xmlns:a16="http://schemas.microsoft.com/office/drawing/2014/main" id="{E779BEBD-8591-F846-B72C-9E2AC1A81660}"/>
              </a:ext>
            </a:extLst>
          </p:cNvPr>
          <p:cNvSpPr>
            <a:spLocks noGrp="1"/>
          </p:cNvSpPr>
          <p:nvPr>
            <p:ph idx="1"/>
          </p:nvPr>
        </p:nvSpPr>
        <p:spPr>
          <a:xfrm>
            <a:off x="509588" y="911225"/>
            <a:ext cx="7734300" cy="5541963"/>
          </a:xfrm>
        </p:spPr>
        <p:txBody>
          <a:bodyPr/>
          <a:lstStyle/>
          <a:p>
            <a:pPr eaLnBrk="1" hangingPunct="1">
              <a:tabLst>
                <a:tab pos="284163" algn="l"/>
              </a:tabLst>
            </a:pPr>
            <a:r>
              <a:rPr lang="en-GB" altLang="en-US" sz="2000">
                <a:solidFill>
                  <a:schemeClr val="tx1"/>
                </a:solidFill>
              </a:rPr>
              <a:t>A</a:t>
            </a:r>
            <a:r>
              <a:rPr lang="en-GB" altLang="en-US" sz="2000" i="1">
                <a:solidFill>
                  <a:schemeClr val="tx1"/>
                </a:solidFill>
              </a:rPr>
              <a:t> </a:t>
            </a:r>
            <a:r>
              <a:rPr lang="en-GB" altLang="en-US" sz="2000" b="1" i="1">
                <a:solidFill>
                  <a:schemeClr val="tx1"/>
                </a:solidFill>
              </a:rPr>
              <a:t>focus strategy </a:t>
            </a:r>
            <a:r>
              <a:rPr lang="en-GB" altLang="en-US" sz="2000">
                <a:solidFill>
                  <a:schemeClr val="tx1"/>
                </a:solidFill>
              </a:rPr>
              <a:t>targets a narrow segment and tailors its products or services to the needs of that specific segment to the exclusion of others.</a:t>
            </a:r>
            <a:br>
              <a:rPr lang="en-GB" altLang="en-US" sz="2000">
                <a:solidFill>
                  <a:schemeClr val="tx1"/>
                </a:solidFill>
              </a:rPr>
            </a:br>
            <a:endParaRPr lang="en-GB" altLang="en-US" sz="2000">
              <a:solidFill>
                <a:schemeClr val="tx1"/>
              </a:solidFill>
            </a:endParaRPr>
          </a:p>
          <a:p>
            <a:pPr eaLnBrk="1" hangingPunct="1">
              <a:tabLst>
                <a:tab pos="284163" algn="l"/>
              </a:tabLst>
            </a:pPr>
            <a:r>
              <a:rPr lang="en-GB" altLang="en-US" sz="2000">
                <a:solidFill>
                  <a:schemeClr val="tx1"/>
                </a:solidFill>
              </a:rPr>
              <a:t>Two types of focus strategy:</a:t>
            </a:r>
          </a:p>
          <a:p>
            <a:pPr eaLnBrk="1" hangingPunct="1">
              <a:buFont typeface="Arial" panose="020B0604020202020204" pitchFamily="34" charset="0"/>
              <a:buChar char="•"/>
              <a:tabLst>
                <a:tab pos="284163" algn="l"/>
              </a:tabLst>
            </a:pPr>
            <a:r>
              <a:rPr lang="en-GB" altLang="en-US" sz="2000" b="1" i="1">
                <a:solidFill>
                  <a:schemeClr val="tx1"/>
                </a:solidFill>
              </a:rPr>
              <a:t>Cost-focus strategy: </a:t>
            </a:r>
            <a:r>
              <a:rPr lang="en-GB" altLang="en-US" sz="2000">
                <a:solidFill>
                  <a:schemeClr val="tx1"/>
                </a:solidFill>
              </a:rPr>
              <a:t>The product will be basic - perhaps a similar product to the higher-priced and featured market leader, but acceptable to sufficient consumers. Such products are often called "me-too's".</a:t>
            </a:r>
            <a:r>
              <a:rPr lang="en-GB" altLang="en-US" sz="2000" b="1" i="1">
                <a:solidFill>
                  <a:schemeClr val="tx1"/>
                </a:solidFill>
              </a:rPr>
              <a:t>  </a:t>
            </a:r>
          </a:p>
          <a:p>
            <a:pPr eaLnBrk="1" hangingPunct="1">
              <a:buFont typeface="Arial" panose="020B0604020202020204" pitchFamily="34" charset="0"/>
              <a:buChar char="•"/>
              <a:tabLst>
                <a:tab pos="284163" algn="l"/>
              </a:tabLst>
            </a:pPr>
            <a:r>
              <a:rPr lang="en-GB" altLang="en-US" sz="2000" b="1" i="1">
                <a:solidFill>
                  <a:schemeClr val="tx1"/>
                </a:solidFill>
              </a:rPr>
              <a:t>Differentiation focus strategy : </a:t>
            </a:r>
            <a:r>
              <a:rPr lang="en-GB" altLang="en-US" sz="2000">
                <a:solidFill>
                  <a:schemeClr val="tx1"/>
                </a:solidFill>
              </a:rPr>
              <a:t>The special customer needs of the segment mean that there are opportunities to provide products that are clearly different from competitors who may be targeting a broader group of customers</a:t>
            </a:r>
          </a:p>
        </p:txBody>
      </p:sp>
    </p:spTree>
    <p:extLst>
      <p:ext uri="{BB962C8B-B14F-4D97-AF65-F5344CB8AC3E}">
        <p14:creationId xmlns:p14="http://schemas.microsoft.com/office/powerpoint/2010/main" val="296251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478D9CF-E6B6-C048-A57F-A26B455430DB}"/>
              </a:ext>
            </a:extLst>
          </p:cNvPr>
          <p:cNvSpPr>
            <a:spLocks noGrp="1"/>
          </p:cNvSpPr>
          <p:nvPr>
            <p:ph type="title"/>
          </p:nvPr>
        </p:nvSpPr>
        <p:spPr>
          <a:xfrm>
            <a:off x="457200" y="268288"/>
            <a:ext cx="8229600" cy="641350"/>
          </a:xfrm>
        </p:spPr>
        <p:txBody>
          <a:bodyPr/>
          <a:lstStyle/>
          <a:p>
            <a:pPr eaLnBrk="1" hangingPunct="1"/>
            <a:r>
              <a:rPr lang="en-GB" altLang="en-US"/>
              <a:t>‘Stuck in the middle’?</a:t>
            </a:r>
          </a:p>
        </p:txBody>
      </p:sp>
      <p:sp>
        <p:nvSpPr>
          <p:cNvPr id="40963" name="Content Placeholder 2">
            <a:extLst>
              <a:ext uri="{FF2B5EF4-FFF2-40B4-BE49-F238E27FC236}">
                <a16:creationId xmlns:a16="http://schemas.microsoft.com/office/drawing/2014/main" id="{3A172C8E-9803-554F-BD95-1715F4EEA4F7}"/>
              </a:ext>
            </a:extLst>
          </p:cNvPr>
          <p:cNvSpPr>
            <a:spLocks noGrp="1"/>
          </p:cNvSpPr>
          <p:nvPr>
            <p:ph idx="1"/>
          </p:nvPr>
        </p:nvSpPr>
        <p:spPr>
          <a:xfrm>
            <a:off x="500063" y="1341438"/>
            <a:ext cx="5296073" cy="4986337"/>
          </a:xfrm>
        </p:spPr>
        <p:txBody>
          <a:bodyPr>
            <a:normAutofit fontScale="92500" lnSpcReduction="10000"/>
          </a:bodyPr>
          <a:lstStyle/>
          <a:p>
            <a:pPr eaLnBrk="1" hangingPunct="1"/>
            <a:r>
              <a:rPr lang="en-GB" altLang="en-US" sz="2000" b="1" dirty="0">
                <a:solidFill>
                  <a:schemeClr val="tx1"/>
                </a:solidFill>
              </a:rPr>
              <a:t>Porter</a:t>
            </a:r>
            <a:r>
              <a:rPr lang="en-GB" altLang="en-US" sz="2000" dirty="0">
                <a:solidFill>
                  <a:schemeClr val="tx1"/>
                </a:solidFill>
              </a:rPr>
              <a:t> argues:</a:t>
            </a:r>
          </a:p>
          <a:p>
            <a:pPr eaLnBrk="1" hangingPunct="1"/>
            <a:endParaRPr lang="en-GB" altLang="en-US" sz="2000" dirty="0">
              <a:solidFill>
                <a:schemeClr val="tx1"/>
              </a:solidFill>
            </a:endParaRPr>
          </a:p>
          <a:p>
            <a:pPr eaLnBrk="1" hangingPunct="1"/>
            <a:endParaRPr lang="en-GB" altLang="en-US" sz="2000" dirty="0">
              <a:solidFill>
                <a:schemeClr val="tx1"/>
              </a:solidFill>
            </a:endParaRPr>
          </a:p>
          <a:p>
            <a:pPr eaLnBrk="1" hangingPunct="1">
              <a:buFont typeface="Arial" panose="020B0604020202020204" pitchFamily="34" charset="0"/>
              <a:buChar char="•"/>
            </a:pPr>
            <a:r>
              <a:rPr lang="en-GB" altLang="en-US" sz="2000" dirty="0">
                <a:solidFill>
                  <a:schemeClr val="tx1"/>
                </a:solidFill>
              </a:rPr>
              <a:t>It is best to choose which generic strategy to adopt and then stick rigorously to it. </a:t>
            </a:r>
          </a:p>
          <a:p>
            <a:pPr eaLnBrk="1" hangingPunct="1">
              <a:buFont typeface="Arial" panose="020B0604020202020204" pitchFamily="34" charset="0"/>
              <a:buChar char="•"/>
            </a:pPr>
            <a:r>
              <a:rPr lang="en-GB" altLang="en-US" sz="2000" dirty="0">
                <a:solidFill>
                  <a:schemeClr val="tx1"/>
                </a:solidFill>
              </a:rPr>
              <a:t>Failure to do this leads to a danger of being </a:t>
            </a:r>
            <a:r>
              <a:rPr lang="en-GB" altLang="en-US" sz="2000" b="1" dirty="0">
                <a:solidFill>
                  <a:schemeClr val="tx1"/>
                </a:solidFill>
              </a:rPr>
              <a:t>‘</a:t>
            </a:r>
            <a:r>
              <a:rPr lang="en-GB" altLang="ja-JP" sz="2000" b="1" i="1" dirty="0">
                <a:solidFill>
                  <a:schemeClr val="tx1"/>
                </a:solidFill>
              </a:rPr>
              <a:t>stuck in the middle</a:t>
            </a:r>
            <a:r>
              <a:rPr lang="en-GB" altLang="en-US" sz="2000" b="1" i="1" dirty="0">
                <a:solidFill>
                  <a:schemeClr val="tx1"/>
                </a:solidFill>
              </a:rPr>
              <a:t>’</a:t>
            </a:r>
            <a:r>
              <a:rPr lang="en-GB" altLang="ja-JP" sz="2000" b="1" i="1" dirty="0">
                <a:solidFill>
                  <a:schemeClr val="tx1"/>
                </a:solidFill>
              </a:rPr>
              <a:t> </a:t>
            </a:r>
            <a:r>
              <a:rPr lang="en-GB" altLang="ja-JP" sz="2000" i="1" dirty="0">
                <a:solidFill>
                  <a:schemeClr val="tx1"/>
                </a:solidFill>
              </a:rPr>
              <a:t>–</a:t>
            </a:r>
            <a:r>
              <a:rPr lang="en-GB" altLang="ja-JP" sz="2000" dirty="0">
                <a:solidFill>
                  <a:schemeClr val="tx1"/>
                </a:solidFill>
              </a:rPr>
              <a:t> doing no strategy well </a:t>
            </a:r>
          </a:p>
          <a:p>
            <a:pPr eaLnBrk="1" hangingPunct="1">
              <a:buFont typeface="Arial" panose="020B0604020202020204" pitchFamily="34" charset="0"/>
              <a:buChar char="•"/>
            </a:pPr>
            <a:endParaRPr lang="en-GB" altLang="en-US" sz="2000" dirty="0">
              <a:solidFill>
                <a:schemeClr val="tx1"/>
              </a:solidFill>
            </a:endParaRPr>
          </a:p>
          <a:p>
            <a:pPr eaLnBrk="1" hangingPunct="1">
              <a:buFont typeface="Arial" panose="020B0604020202020204" pitchFamily="34" charset="0"/>
              <a:buChar char="•"/>
            </a:pPr>
            <a:endParaRPr lang="en-GB" altLang="en-US" sz="2000" dirty="0">
              <a:solidFill>
                <a:schemeClr val="tx1"/>
              </a:solidFill>
            </a:endParaRPr>
          </a:p>
          <a:p>
            <a:pPr eaLnBrk="1" hangingPunct="1">
              <a:buFont typeface="Arial" panose="020B0604020202020204" pitchFamily="34" charset="0"/>
              <a:buChar char="•"/>
            </a:pPr>
            <a:r>
              <a:rPr lang="en-GB" altLang="en-US" sz="2000" dirty="0">
                <a:solidFill>
                  <a:schemeClr val="tx1"/>
                </a:solidFill>
              </a:rPr>
              <a:t>The argument for pure generic strategies is controversial. </a:t>
            </a:r>
          </a:p>
          <a:p>
            <a:pPr eaLnBrk="1" hangingPunct="1">
              <a:buFont typeface="Arial" panose="020B0604020202020204" pitchFamily="34" charset="0"/>
              <a:buChar char="•"/>
            </a:pPr>
            <a:r>
              <a:rPr lang="en-GB" altLang="en-US" sz="2000" dirty="0">
                <a:solidFill>
                  <a:schemeClr val="tx1"/>
                </a:solidFill>
              </a:rPr>
              <a:t>Porter acknowledges that the strategies can be combined----- But how?</a:t>
            </a:r>
          </a:p>
        </p:txBody>
      </p:sp>
      <p:pic>
        <p:nvPicPr>
          <p:cNvPr id="3" name="Picture 2" descr="A close up of a screen of a cell phone&#10;&#10;Description automatically generated">
            <a:extLst>
              <a:ext uri="{FF2B5EF4-FFF2-40B4-BE49-F238E27FC236}">
                <a16:creationId xmlns:a16="http://schemas.microsoft.com/office/drawing/2014/main" id="{2FC50E82-AB39-6749-8685-33A860F39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619822"/>
            <a:ext cx="2154622" cy="3707953"/>
          </a:xfrm>
          <a:prstGeom prst="rect">
            <a:avLst/>
          </a:prstGeom>
        </p:spPr>
      </p:pic>
      <p:pic>
        <p:nvPicPr>
          <p:cNvPr id="6" name="Picture 5">
            <a:extLst>
              <a:ext uri="{FF2B5EF4-FFF2-40B4-BE49-F238E27FC236}">
                <a16:creationId xmlns:a16="http://schemas.microsoft.com/office/drawing/2014/main" id="{5910D885-C8D2-A241-8A7D-4432BAB2D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0225"/>
            <a:ext cx="3516671" cy="1756110"/>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79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347B-D352-F645-A69C-0F91185C21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A9D82E-8E00-9244-9D79-E47D53ECB0D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632517B-3110-274B-9525-E456B2D9E268}"/>
              </a:ext>
            </a:extLst>
          </p:cNvPr>
          <p:cNvSpPr>
            <a:spLocks noGrp="1"/>
          </p:cNvSpPr>
          <p:nvPr>
            <p:ph type="dt" sz="half" idx="10"/>
          </p:nvPr>
        </p:nvSpPr>
        <p:spPr/>
        <p:txBody>
          <a:bodyPr/>
          <a:lstStyle/>
          <a:p>
            <a:fld id="{79F2AF39-F53C-4E00-924A-075C5FABD984}" type="datetime4">
              <a:rPr lang="en-GB" smtClean="0"/>
              <a:t>03 February 2020</a:t>
            </a:fld>
            <a:endParaRPr lang="en-GB" dirty="0"/>
          </a:p>
        </p:txBody>
      </p:sp>
      <p:sp>
        <p:nvSpPr>
          <p:cNvPr id="5" name="Footer Placeholder 4">
            <a:extLst>
              <a:ext uri="{FF2B5EF4-FFF2-40B4-BE49-F238E27FC236}">
                <a16:creationId xmlns:a16="http://schemas.microsoft.com/office/drawing/2014/main" id="{0D00FE6B-13D7-054A-8D77-C3AF00558D8A}"/>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354663B8-4FB5-284B-BD99-1BF74C37F6D0}"/>
              </a:ext>
            </a:extLst>
          </p:cNvPr>
          <p:cNvSpPr>
            <a:spLocks noGrp="1"/>
          </p:cNvSpPr>
          <p:nvPr>
            <p:ph type="sldNum" sz="quarter" idx="12"/>
          </p:nvPr>
        </p:nvSpPr>
        <p:spPr/>
        <p:txBody>
          <a:bodyPr/>
          <a:lstStyle/>
          <a:p>
            <a:fld id="{786194A1-5B28-41B4-A256-7AB656992733}" type="slidenum">
              <a:rPr lang="en-GB" smtClean="0"/>
              <a:t>17</a:t>
            </a:fld>
            <a:endParaRPr lang="en-GB" dirty="0"/>
          </a:p>
        </p:txBody>
      </p:sp>
      <p:pic>
        <p:nvPicPr>
          <p:cNvPr id="7" name="Picture 2">
            <a:extLst>
              <a:ext uri="{FF2B5EF4-FFF2-40B4-BE49-F238E27FC236}">
                <a16:creationId xmlns:a16="http://schemas.microsoft.com/office/drawing/2014/main" id="{C1A9B926-BCDF-DA47-B9E9-696D33C9E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8444"/>
            <a:ext cx="8208697" cy="615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02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a:extLst>
              <a:ext uri="{FF2B5EF4-FFF2-40B4-BE49-F238E27FC236}">
                <a16:creationId xmlns:a16="http://schemas.microsoft.com/office/drawing/2014/main" id="{43C5264B-4B3E-4894-9E85-ECA168363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79485" y="643467"/>
            <a:ext cx="5585029"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5664272-0155-5C47-A9DF-2B1FF463F7A5}"/>
              </a:ext>
            </a:extLst>
          </p:cNvPr>
          <p:cNvSpPr txBox="1"/>
          <p:nvPr/>
        </p:nvSpPr>
        <p:spPr>
          <a:xfrm>
            <a:off x="971600" y="501120"/>
            <a:ext cx="7200800" cy="677108"/>
          </a:xfrm>
          <a:prstGeom prst="rect">
            <a:avLst/>
          </a:prstGeom>
          <a:noFill/>
        </p:spPr>
        <p:txBody>
          <a:bodyPr wrap="square" rtlCol="0">
            <a:spAutoFit/>
          </a:bodyPr>
          <a:lstStyle/>
          <a:p>
            <a:r>
              <a:rPr lang="en-US" sz="2000" b="1" dirty="0"/>
              <a:t>Strategic group analysis: Price vs Market Share</a:t>
            </a:r>
          </a:p>
          <a:p>
            <a:endParaRPr lang="en-US" dirty="0"/>
          </a:p>
        </p:txBody>
      </p:sp>
    </p:spTree>
    <p:extLst>
      <p:ext uri="{BB962C8B-B14F-4D97-AF65-F5344CB8AC3E}">
        <p14:creationId xmlns:p14="http://schemas.microsoft.com/office/powerpoint/2010/main" val="301310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4EC1A75F-F698-904A-898C-27101B627B58}"/>
              </a:ext>
            </a:extLst>
          </p:cNvPr>
          <p:cNvSpPr>
            <a:spLocks noGrp="1"/>
          </p:cNvSpPr>
          <p:nvPr>
            <p:ph type="title"/>
          </p:nvPr>
        </p:nvSpPr>
        <p:spPr>
          <a:xfrm>
            <a:off x="215900" y="269875"/>
            <a:ext cx="8316913" cy="638175"/>
          </a:xfrm>
        </p:spPr>
        <p:txBody>
          <a:bodyPr/>
          <a:lstStyle/>
          <a:p>
            <a:r>
              <a:rPr lang="en-US" altLang="en-US" sz="2400"/>
              <a:t>Bowman's Strategy Clock</a:t>
            </a:r>
            <a:endParaRPr lang="en-GB" altLang="en-US" sz="2400"/>
          </a:p>
        </p:txBody>
      </p:sp>
      <p:sp>
        <p:nvSpPr>
          <p:cNvPr id="57347" name="Content Placeholder 2">
            <a:extLst>
              <a:ext uri="{FF2B5EF4-FFF2-40B4-BE49-F238E27FC236}">
                <a16:creationId xmlns:a16="http://schemas.microsoft.com/office/drawing/2014/main" id="{948A7E45-3221-944D-B062-38894883D1FD}"/>
              </a:ext>
            </a:extLst>
          </p:cNvPr>
          <p:cNvSpPr>
            <a:spLocks noGrp="1"/>
          </p:cNvSpPr>
          <p:nvPr>
            <p:ph idx="1"/>
          </p:nvPr>
        </p:nvSpPr>
        <p:spPr>
          <a:xfrm>
            <a:off x="215900" y="1412875"/>
            <a:ext cx="8316913" cy="4886325"/>
          </a:xfrm>
        </p:spPr>
        <p:txBody>
          <a:bodyPr/>
          <a:lstStyle/>
          <a:p>
            <a:pPr marL="285750" indent="-285750" algn="just">
              <a:buFont typeface="Arial" panose="020B0604020202020204" pitchFamily="34" charset="0"/>
              <a:buChar char="•"/>
            </a:pPr>
            <a:r>
              <a:rPr lang="en-US" altLang="en-US" sz="2000" dirty="0"/>
              <a:t>Bowman's Strategy Clock is a very useful model to help you understand how companies compete in the marketplace. </a:t>
            </a:r>
          </a:p>
          <a:p>
            <a:pPr marL="285750" indent="-285750" algn="just">
              <a:buFont typeface="Arial" panose="020B0604020202020204" pitchFamily="34" charset="0"/>
              <a:buChar char="•"/>
            </a:pPr>
            <a:r>
              <a:rPr lang="en-US" altLang="en-US" sz="2000" dirty="0"/>
              <a:t>By looking at the different combinations of price and perceived value, you can begin to choose a position of competitive advantage that makes sense for you and your organization's competencies.</a:t>
            </a:r>
          </a:p>
          <a:p>
            <a:pPr marL="285750" indent="-285750" algn="just">
              <a:buFont typeface="Arial" panose="020B0604020202020204" pitchFamily="34" charset="0"/>
              <a:buChar char="•"/>
            </a:pPr>
            <a:r>
              <a:rPr lang="en-US" altLang="en-US" sz="2000" dirty="0"/>
              <a:t>This is a powerful way of looking at how to establish and sustain a competitive position in a market driven economy. </a:t>
            </a:r>
          </a:p>
          <a:p>
            <a:pPr marL="285750" indent="-285750" algn="just">
              <a:buFont typeface="Arial" panose="020B0604020202020204" pitchFamily="34" charset="0"/>
              <a:buChar char="•"/>
            </a:pPr>
            <a:r>
              <a:rPr lang="en-US" altLang="en-US" sz="2000" dirty="0"/>
              <a:t>By understanding these eight basic strategic positions, you can analyze and evaluate your current strategy and determine if adjustments might improve your overall competitive position</a:t>
            </a:r>
            <a:endParaRPr lang="en-GB" altLang="en-US" sz="2000" dirty="0"/>
          </a:p>
        </p:txBody>
      </p:sp>
      <p:sp>
        <p:nvSpPr>
          <p:cNvPr id="57348" name="Slide Number Placeholder 4">
            <a:extLst>
              <a:ext uri="{FF2B5EF4-FFF2-40B4-BE49-F238E27FC236}">
                <a16:creationId xmlns:a16="http://schemas.microsoft.com/office/drawing/2014/main" id="{03CCC03C-F335-3E4F-B5F6-CF48D3971A1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94D413C-6E59-DC45-B2A1-41D9648E37DD}" type="slidenum">
              <a:rPr lang="en-GB" altLang="en-US" smtClean="0">
                <a:solidFill>
                  <a:srgbClr val="BE0F34"/>
                </a:solidFill>
              </a:rPr>
              <a:pPr/>
              <a:t>19</a:t>
            </a:fld>
            <a:endParaRPr lang="en-GB" altLang="en-US">
              <a:solidFill>
                <a:srgbClr val="BE0F34"/>
              </a:solidFill>
            </a:endParaRPr>
          </a:p>
        </p:txBody>
      </p:sp>
    </p:spTree>
    <p:extLst>
      <p:ext uri="{BB962C8B-B14F-4D97-AF65-F5344CB8AC3E}">
        <p14:creationId xmlns:p14="http://schemas.microsoft.com/office/powerpoint/2010/main" val="381178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E27C0F-FD24-CD47-B458-1B0FDD6DAF27}"/>
              </a:ext>
            </a:extLst>
          </p:cNvPr>
          <p:cNvSpPr/>
          <p:nvPr/>
        </p:nvSpPr>
        <p:spPr>
          <a:xfrm>
            <a:off x="2877264" y="88244"/>
            <a:ext cx="5606431" cy="3208571"/>
          </a:xfrm>
          <a:prstGeom prst="rect">
            <a:avLst/>
          </a:prstGeom>
        </p:spPr>
        <p:txBody>
          <a:bodyPr wrap="square">
            <a:spAutoFit/>
          </a:bodyPr>
          <a:lstStyle/>
          <a:p>
            <a:r>
              <a:rPr lang="en-US" sz="1350" dirty="0"/>
              <a:t>Prerna Tambay, PhD </a:t>
            </a:r>
          </a:p>
          <a:p>
            <a:r>
              <a:rPr lang="en-US" sz="1350" dirty="0"/>
              <a:t>HR Analytics Consultant and Lecturer </a:t>
            </a:r>
          </a:p>
          <a:p>
            <a:endParaRPr lang="en-US" sz="1350" dirty="0"/>
          </a:p>
          <a:p>
            <a:r>
              <a:rPr lang="en-US" sz="1350" dirty="0"/>
              <a:t>Dr. Prerna Tambay is an academic and a consultant. </a:t>
            </a:r>
          </a:p>
          <a:p>
            <a:r>
              <a:rPr lang="en-US" sz="1350" dirty="0"/>
              <a:t>She teaches in various universities in London, Oxford and Birmingham. She specializes in the are of Digital HR. She focuses on role of HR in Blockchain, AI and Analytics. He company provides consultancy services to SMEs to improve their organisational output through digital HR. She is passionate about improving organisational diversity and inclusion and she has developed various tools to improve the diversity withing organisations. As her employee wellbeing and organisational development  agenda, she trains public sector employees (NHS) in Mindfulness and emotional intelligence. </a:t>
            </a:r>
          </a:p>
          <a:p>
            <a:r>
              <a:rPr lang="en-US" sz="1350" dirty="0"/>
              <a:t>She is now part of strategic management teaching team at Brunel and also does project management at Brunel Hive. </a:t>
            </a:r>
          </a:p>
        </p:txBody>
      </p:sp>
      <p:pic>
        <p:nvPicPr>
          <p:cNvPr id="9" name="Picture 8" descr="A close up of a logo&#10;&#10;Description automatically generated">
            <a:extLst>
              <a:ext uri="{FF2B5EF4-FFF2-40B4-BE49-F238E27FC236}">
                <a16:creationId xmlns:a16="http://schemas.microsoft.com/office/drawing/2014/main" id="{140A611E-93AE-6445-9EBD-02165CCB2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963" y="5849038"/>
            <a:ext cx="864096" cy="864096"/>
          </a:xfrm>
          <a:prstGeom prst="rect">
            <a:avLst/>
          </a:prstGeom>
        </p:spPr>
      </p:pic>
      <p:sp>
        <p:nvSpPr>
          <p:cNvPr id="12" name="Rectangle 11">
            <a:extLst>
              <a:ext uri="{FF2B5EF4-FFF2-40B4-BE49-F238E27FC236}">
                <a16:creationId xmlns:a16="http://schemas.microsoft.com/office/drawing/2014/main" id="{BD1DFDD8-CF5B-D44C-A0AE-40296CCC6BD3}"/>
              </a:ext>
            </a:extLst>
          </p:cNvPr>
          <p:cNvSpPr/>
          <p:nvPr/>
        </p:nvSpPr>
        <p:spPr>
          <a:xfrm>
            <a:off x="2910809" y="3884563"/>
            <a:ext cx="5405607" cy="3000821"/>
          </a:xfrm>
          <a:prstGeom prst="rect">
            <a:avLst/>
          </a:prstGeom>
        </p:spPr>
        <p:txBody>
          <a:bodyPr wrap="square">
            <a:spAutoFit/>
          </a:bodyPr>
          <a:lstStyle/>
          <a:p>
            <a:r>
              <a:rPr lang="en-US" sz="1350" b="1" dirty="0"/>
              <a:t>Andy Bass</a:t>
            </a:r>
          </a:p>
          <a:p>
            <a:r>
              <a:rPr lang="en-US" sz="1350" b="1" dirty="0"/>
              <a:t>Board Advisor – Business Transformation</a:t>
            </a:r>
          </a:p>
          <a:p>
            <a:endParaRPr lang="en-US" sz="1350" dirty="0"/>
          </a:p>
          <a:p>
            <a:r>
              <a:rPr lang="en-US" sz="1350" dirty="0"/>
              <a:t>Andy has 30 years leadership experience in the information technology sector holding board and C-level positions in multi-national corporations as well as small, medium and large private and public organizations. Throughout his career he has lived and worked in the UK, Europe, USA, Japan and the Middle East. Growth, transformation, and tactical execution have been key themes throughout his career, particularly in the sales and marketing arena, though he has also tackled the impact of large-scale facility closures, sales and marketing IT system roll-outs, and a major class-action lawsuit.</a:t>
            </a:r>
          </a:p>
          <a:p>
            <a:endParaRPr lang="en-US" sz="1350" dirty="0"/>
          </a:p>
        </p:txBody>
      </p:sp>
      <p:pic>
        <p:nvPicPr>
          <p:cNvPr id="13" name="Picture 12" descr="A person wearing a suit and tie&#10;&#10;Description automatically generated">
            <a:extLst>
              <a:ext uri="{FF2B5EF4-FFF2-40B4-BE49-F238E27FC236}">
                <a16:creationId xmlns:a16="http://schemas.microsoft.com/office/drawing/2014/main" id="{27C58DF5-151E-574D-8B33-0E9A1152A65C}"/>
              </a:ext>
            </a:extLst>
          </p:cNvPr>
          <p:cNvPicPr>
            <a:picLocks noChangeAspect="1"/>
          </p:cNvPicPr>
          <p:nvPr/>
        </p:nvPicPr>
        <p:blipFill>
          <a:blip r:embed="rId4"/>
          <a:stretch>
            <a:fillRect/>
          </a:stretch>
        </p:blipFill>
        <p:spPr>
          <a:xfrm>
            <a:off x="683568" y="3789040"/>
            <a:ext cx="1891212" cy="2364015"/>
          </a:xfrm>
          <a:prstGeom prst="rect">
            <a:avLst/>
          </a:prstGeom>
        </p:spPr>
      </p:pic>
      <p:sp>
        <p:nvSpPr>
          <p:cNvPr id="14" name="Rectangle 13">
            <a:extLst>
              <a:ext uri="{FF2B5EF4-FFF2-40B4-BE49-F238E27FC236}">
                <a16:creationId xmlns:a16="http://schemas.microsoft.com/office/drawing/2014/main" id="{AA63DAA8-F509-6049-9490-8120F64693D5}"/>
              </a:ext>
            </a:extLst>
          </p:cNvPr>
          <p:cNvSpPr/>
          <p:nvPr/>
        </p:nvSpPr>
        <p:spPr>
          <a:xfrm>
            <a:off x="669133" y="6250367"/>
            <a:ext cx="2664296" cy="261610"/>
          </a:xfrm>
          <a:prstGeom prst="rect">
            <a:avLst/>
          </a:prstGeom>
        </p:spPr>
        <p:txBody>
          <a:bodyPr wrap="square">
            <a:spAutoFit/>
          </a:bodyPr>
          <a:lstStyle/>
          <a:p>
            <a:r>
              <a:rPr lang="en-US" sz="1100" dirty="0" err="1"/>
              <a:t>www.linkedin.com</a:t>
            </a:r>
            <a:r>
              <a:rPr lang="en-US" sz="1100" dirty="0"/>
              <a:t>/in/</a:t>
            </a:r>
            <a:r>
              <a:rPr lang="en-US" sz="1100" dirty="0" err="1"/>
              <a:t>bassandy</a:t>
            </a:r>
            <a:endParaRPr lang="en-US" sz="1100" dirty="0"/>
          </a:p>
        </p:txBody>
      </p:sp>
      <p:pic>
        <p:nvPicPr>
          <p:cNvPr id="2" name="Picture 1">
            <a:extLst>
              <a:ext uri="{FF2B5EF4-FFF2-40B4-BE49-F238E27FC236}">
                <a16:creationId xmlns:a16="http://schemas.microsoft.com/office/drawing/2014/main" id="{EF7DC0C6-E09F-41C9-A75A-85AA795D947F}"/>
              </a:ext>
            </a:extLst>
          </p:cNvPr>
          <p:cNvPicPr>
            <a:picLocks noChangeAspect="1"/>
          </p:cNvPicPr>
          <p:nvPr/>
        </p:nvPicPr>
        <p:blipFill>
          <a:blip r:embed="rId5"/>
          <a:stretch>
            <a:fillRect/>
          </a:stretch>
        </p:blipFill>
        <p:spPr>
          <a:xfrm>
            <a:off x="683568" y="346023"/>
            <a:ext cx="1891212" cy="2471624"/>
          </a:xfrm>
          <a:prstGeom prst="rect">
            <a:avLst/>
          </a:prstGeom>
        </p:spPr>
      </p:pic>
      <p:pic>
        <p:nvPicPr>
          <p:cNvPr id="15" name="Picture 14" descr="A close up of a logo&#10;&#10;Description automatically generated">
            <a:extLst>
              <a:ext uri="{FF2B5EF4-FFF2-40B4-BE49-F238E27FC236}">
                <a16:creationId xmlns:a16="http://schemas.microsoft.com/office/drawing/2014/main" id="{3BEF8764-EF6D-4E59-BBAC-48EEC2D8E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963" y="5818319"/>
            <a:ext cx="864096" cy="864096"/>
          </a:xfrm>
          <a:prstGeom prst="rect">
            <a:avLst/>
          </a:prstGeom>
        </p:spPr>
      </p:pic>
    </p:spTree>
    <p:extLst>
      <p:ext uri="{BB962C8B-B14F-4D97-AF65-F5344CB8AC3E}">
        <p14:creationId xmlns:p14="http://schemas.microsoft.com/office/powerpoint/2010/main" val="17154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Coopetition?: Competition and collaboration</a:t>
            </a:r>
            <a:endParaRPr lang="en-US" sz="2400" b="1" i="1" dirty="0">
              <a:solidFill>
                <a:srgbClr val="FF0000"/>
              </a:solidFill>
              <a:latin typeface="Avenir Light"/>
              <a:cs typeface="Avenir Light"/>
            </a:endParaRPr>
          </a:p>
        </p:txBody>
      </p:sp>
      <p:sp>
        <p:nvSpPr>
          <p:cNvPr id="6" name="TextBox 5"/>
          <p:cNvSpPr txBox="1"/>
          <p:nvPr/>
        </p:nvSpPr>
        <p:spPr>
          <a:xfrm>
            <a:off x="495300" y="2311400"/>
            <a:ext cx="8153400" cy="1508105"/>
          </a:xfrm>
          <a:prstGeom prst="rect">
            <a:avLst/>
          </a:prstGeom>
          <a:noFill/>
        </p:spPr>
        <p:txBody>
          <a:bodyPr wrap="square" rtlCol="0">
            <a:spAutoFit/>
          </a:bodyPr>
          <a:lstStyle/>
          <a:p>
            <a:pPr marL="742950" lvl="1" indent="-285750">
              <a:buFont typeface="Wingdings" charset="2"/>
              <a:buChar char="Ø"/>
            </a:pPr>
            <a:endParaRPr lang="en-US" sz="2000"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68" y="1299865"/>
            <a:ext cx="7672660" cy="5060224"/>
          </a:xfrm>
          <a:prstGeom prst="rect">
            <a:avLst/>
          </a:prstGeom>
        </p:spPr>
      </p:pic>
      <p:sp>
        <p:nvSpPr>
          <p:cNvPr id="5" name="Rectangle 4"/>
          <p:cNvSpPr/>
          <p:nvPr/>
        </p:nvSpPr>
        <p:spPr>
          <a:xfrm>
            <a:off x="2424968" y="6437825"/>
            <a:ext cx="5382345" cy="276999"/>
          </a:xfrm>
          <a:prstGeom prst="rect">
            <a:avLst/>
          </a:prstGeom>
        </p:spPr>
        <p:txBody>
          <a:bodyPr wrap="square">
            <a:spAutoFit/>
          </a:bodyPr>
          <a:lstStyle/>
          <a:p>
            <a:r>
              <a:rPr lang="en-US" sz="1200" dirty="0"/>
              <a:t>https://</a:t>
            </a:r>
            <a:r>
              <a:rPr lang="en-US" sz="1200" dirty="0" err="1"/>
              <a:t>kongres-magazine.eu</a:t>
            </a:r>
            <a:r>
              <a:rPr lang="en-US" sz="1200" dirty="0"/>
              <a:t>/2015/10/the-autumn-issue-is-here/coopetition-3/</a:t>
            </a:r>
          </a:p>
        </p:txBody>
      </p:sp>
    </p:spTree>
    <p:extLst>
      <p:ext uri="{BB962C8B-B14F-4D97-AF65-F5344CB8AC3E}">
        <p14:creationId xmlns:p14="http://schemas.microsoft.com/office/powerpoint/2010/main" val="32454230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8B7-A302-F540-9FC6-12186681D90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4DAE2C-439E-274C-AB80-A3F8B13E2A6E}"/>
              </a:ext>
            </a:extLst>
          </p:cNvPr>
          <p:cNvSpPr>
            <a:spLocks noGrp="1"/>
          </p:cNvSpPr>
          <p:nvPr>
            <p:ph type="body" idx="1"/>
          </p:nvPr>
        </p:nvSpPr>
        <p:spPr/>
        <p:txBody>
          <a:bodyPr/>
          <a:lstStyle/>
          <a:p>
            <a:endParaRPr lang="en-US"/>
          </a:p>
        </p:txBody>
      </p:sp>
      <p:pic>
        <p:nvPicPr>
          <p:cNvPr id="5" name="Picture 4" descr="A close up of a sign&#10;&#10;Description automatically generated">
            <a:extLst>
              <a:ext uri="{FF2B5EF4-FFF2-40B4-BE49-F238E27FC236}">
                <a16:creationId xmlns:a16="http://schemas.microsoft.com/office/drawing/2014/main" id="{302983B5-66C6-F248-963A-9FF551B53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80137"/>
            <a:ext cx="9144000" cy="5097726"/>
          </a:xfrm>
          <a:prstGeom prst="rect">
            <a:avLst/>
          </a:prstGeom>
        </p:spPr>
      </p:pic>
    </p:spTree>
    <p:extLst>
      <p:ext uri="{BB962C8B-B14F-4D97-AF65-F5344CB8AC3E}">
        <p14:creationId xmlns:p14="http://schemas.microsoft.com/office/powerpoint/2010/main" val="6524611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876BE983-CBBD-7541-9C7B-5CBB0402FF5A}"/>
              </a:ext>
            </a:extLst>
          </p:cNvPr>
          <p:cNvSpPr>
            <a:spLocks noGrp="1"/>
          </p:cNvSpPr>
          <p:nvPr>
            <p:ph type="title"/>
          </p:nvPr>
        </p:nvSpPr>
        <p:spPr/>
        <p:txBody>
          <a:bodyPr/>
          <a:lstStyle/>
          <a:p>
            <a:r>
              <a:rPr lang="en-GB" altLang="en-US"/>
              <a:t>EXTRA SLIDES – NOT INCLUDED IN THE CLASS PRESENTATION</a:t>
            </a:r>
          </a:p>
        </p:txBody>
      </p:sp>
      <p:pic>
        <p:nvPicPr>
          <p:cNvPr id="76802" name="Picture 3" descr="A picture containing text, book&#10;&#10;Description automatically generated">
            <a:extLst>
              <a:ext uri="{FF2B5EF4-FFF2-40B4-BE49-F238E27FC236}">
                <a16:creationId xmlns:a16="http://schemas.microsoft.com/office/drawing/2014/main" id="{4A26936A-573D-9043-A6DA-DAC31B86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0213"/>
            <a:ext cx="401955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85986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5D5A85-C338-274B-A76C-E6B5A88D4056}"/>
              </a:ext>
            </a:extLst>
          </p:cNvPr>
          <p:cNvSpPr/>
          <p:nvPr/>
        </p:nvSpPr>
        <p:spPr>
          <a:xfrm>
            <a:off x="76200" y="195263"/>
            <a:ext cx="4419600" cy="4278312"/>
          </a:xfrm>
          <a:prstGeom prst="rect">
            <a:avLst/>
          </a:prstGeom>
        </p:spPr>
        <p:txBody>
          <a:bodyPr>
            <a:spAutoFit/>
          </a:bodyPr>
          <a:lstStyle/>
          <a:p>
            <a:pPr algn="just">
              <a:defRPr/>
            </a:pPr>
            <a:r>
              <a:rPr lang="en-US" sz="2400" b="1" dirty="0"/>
              <a:t>Position 1: Low Price - Low Value</a:t>
            </a:r>
          </a:p>
          <a:p>
            <a:pPr algn="just">
              <a:defRPr/>
            </a:pPr>
            <a:endParaRPr lang="en-US" sz="2400" b="1" dirty="0"/>
          </a:p>
          <a:p>
            <a:pPr marL="285750" indent="-285750" algn="just">
              <a:buFont typeface="Arial" pitchFamily="34" charset="0"/>
              <a:buChar char="•"/>
              <a:defRPr/>
            </a:pPr>
            <a:r>
              <a:rPr lang="en-US" sz="2000" dirty="0"/>
              <a:t>A low price – low value positioning -- is offering poor quality products at the lowest price in the market. </a:t>
            </a:r>
          </a:p>
          <a:p>
            <a:pPr marL="285750" indent="-285750" algn="just">
              <a:buFont typeface="Arial" pitchFamily="34" charset="0"/>
              <a:buChar char="•"/>
              <a:defRPr/>
            </a:pPr>
            <a:r>
              <a:rPr lang="en-US" sz="2000" dirty="0"/>
              <a:t>Many companies adopt such a strategy when their products come under pressure from the competitors low prices, and they cannot overcome such price wars by offering products that differ in some way.</a:t>
            </a:r>
          </a:p>
        </p:txBody>
      </p:sp>
      <p:pic>
        <p:nvPicPr>
          <p:cNvPr id="45059" name="Picture 2">
            <a:extLst>
              <a:ext uri="{FF2B5EF4-FFF2-40B4-BE49-F238E27FC236}">
                <a16:creationId xmlns:a16="http://schemas.microsoft.com/office/drawing/2014/main" id="{C3697F4A-F3C8-4B4F-8FC1-C009602E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379903"/>
            <a:ext cx="45085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1B190BC8-CE8A-F44F-A145-7203ADE72E25}"/>
              </a:ext>
            </a:extLst>
          </p:cNvPr>
          <p:cNvSpPr/>
          <p:nvPr/>
        </p:nvSpPr>
        <p:spPr>
          <a:xfrm>
            <a:off x="5122996" y="10571"/>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D5C7FAC8-CD39-514E-AF04-B10CDB144500}"/>
              </a:ext>
            </a:extLst>
          </p:cNvPr>
          <p:cNvSpPr/>
          <p:nvPr/>
        </p:nvSpPr>
        <p:spPr>
          <a:xfrm>
            <a:off x="76200" y="4437063"/>
            <a:ext cx="8686800" cy="2246312"/>
          </a:xfrm>
          <a:prstGeom prst="rect">
            <a:avLst/>
          </a:prstGeom>
          <a:solidFill>
            <a:schemeClr val="accent5">
              <a:lumMod val="60000"/>
              <a:lumOff val="40000"/>
            </a:schemeClr>
          </a:solidFill>
        </p:spPr>
        <p:txBody>
          <a:bodyPr>
            <a:spAutoFit/>
          </a:bodyPr>
          <a:lstStyle/>
          <a:p>
            <a:pPr marL="285750" indent="-285750" algn="just">
              <a:buFont typeface="Arial" pitchFamily="34" charset="0"/>
              <a:buChar char="•"/>
              <a:defRPr/>
            </a:pPr>
            <a:r>
              <a:rPr lang="en-US" sz="2000" dirty="0"/>
              <a:t>Companies adopting this strategy would require high sales volumes to compensate for the low prices, and by extension low margins. </a:t>
            </a:r>
          </a:p>
          <a:p>
            <a:pPr marL="285750" indent="-285750" algn="just">
              <a:buFont typeface="Arial" pitchFamily="34" charset="0"/>
              <a:buChar char="•"/>
              <a:defRPr/>
            </a:pPr>
            <a:r>
              <a:rPr lang="en-US" sz="2000" dirty="0"/>
              <a:t>The low price would fetch such volumes, but the low quality would mean that most customers would try the product only once. </a:t>
            </a:r>
          </a:p>
          <a:p>
            <a:pPr marL="285750" indent="-285750" algn="just">
              <a:buFont typeface="Arial" pitchFamily="34" charset="0"/>
              <a:buChar char="•"/>
              <a:defRPr/>
            </a:pPr>
            <a:r>
              <a:rPr lang="en-US" sz="2000" dirty="0"/>
              <a:t>As such, this strategy suits only products with a short life cycle, where repeat customers are not relevant, or on products where quality is not an issue</a:t>
            </a:r>
          </a:p>
        </p:txBody>
      </p:sp>
    </p:spTree>
    <p:extLst>
      <p:ext uri="{BB962C8B-B14F-4D97-AF65-F5344CB8AC3E}">
        <p14:creationId xmlns:p14="http://schemas.microsoft.com/office/powerpoint/2010/main" val="232270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E9D22E-7C80-A546-B9B2-5B9649BB5766}"/>
              </a:ext>
            </a:extLst>
          </p:cNvPr>
          <p:cNvSpPr/>
          <p:nvPr/>
        </p:nvSpPr>
        <p:spPr>
          <a:xfrm>
            <a:off x="228600" y="304800"/>
            <a:ext cx="4267200" cy="4173538"/>
          </a:xfrm>
          <a:prstGeom prst="rect">
            <a:avLst/>
          </a:prstGeom>
        </p:spPr>
        <p:txBody>
          <a:bodyPr>
            <a:spAutoFit/>
          </a:bodyPr>
          <a:lstStyle/>
          <a:p>
            <a:pPr>
              <a:lnSpc>
                <a:spcPct val="130000"/>
              </a:lnSpc>
              <a:defRPr/>
            </a:pPr>
            <a:r>
              <a:rPr lang="en-US" sz="2400" b="1" dirty="0"/>
              <a:t>Position 2: Low Price</a:t>
            </a:r>
          </a:p>
          <a:p>
            <a:pPr marL="342900" indent="-342900" algn="just">
              <a:lnSpc>
                <a:spcPct val="130000"/>
              </a:lnSpc>
              <a:buFont typeface="Arial" pitchFamily="34" charset="0"/>
              <a:buChar char="•"/>
              <a:defRPr/>
            </a:pPr>
            <a:endParaRPr lang="en-US" sz="2000" dirty="0"/>
          </a:p>
          <a:p>
            <a:pPr marL="342900" indent="-342900" algn="just">
              <a:lnSpc>
                <a:spcPct val="130000"/>
              </a:lnSpc>
              <a:buFont typeface="Arial" pitchFamily="34" charset="0"/>
              <a:buChar char="•"/>
              <a:defRPr/>
            </a:pPr>
            <a:r>
              <a:rPr lang="en-US" sz="2000" dirty="0"/>
              <a:t>Companies competing in this category are the low cost leaders.</a:t>
            </a:r>
          </a:p>
          <a:p>
            <a:pPr marL="342900" indent="-342900" algn="just">
              <a:lnSpc>
                <a:spcPct val="130000"/>
              </a:lnSpc>
              <a:buFont typeface="Arial" pitchFamily="34" charset="0"/>
              <a:buChar char="•"/>
              <a:defRPr/>
            </a:pPr>
            <a:r>
              <a:rPr lang="en-US" sz="2000" dirty="0"/>
              <a:t>These are the companies that drive prices down to bare minimums, and they balance very low margins with very high volume.</a:t>
            </a:r>
            <a:endParaRPr lang="en-US" dirty="0"/>
          </a:p>
        </p:txBody>
      </p:sp>
      <p:sp>
        <p:nvSpPr>
          <p:cNvPr id="6" name="Rectangle 5">
            <a:extLst>
              <a:ext uri="{FF2B5EF4-FFF2-40B4-BE49-F238E27FC236}">
                <a16:creationId xmlns:a16="http://schemas.microsoft.com/office/drawing/2014/main" id="{073BCCC2-C23C-9846-ABF2-53C56E90BDD7}"/>
              </a:ext>
            </a:extLst>
          </p:cNvPr>
          <p:cNvSpPr/>
          <p:nvPr/>
        </p:nvSpPr>
        <p:spPr>
          <a:xfrm>
            <a:off x="5095044" y="-32266"/>
            <a:ext cx="3779912" cy="369332"/>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C6BB16C2-D517-0F4C-9F32-6BED5ECEA922}"/>
              </a:ext>
            </a:extLst>
          </p:cNvPr>
          <p:cNvSpPr/>
          <p:nvPr/>
        </p:nvSpPr>
        <p:spPr>
          <a:xfrm>
            <a:off x="107950" y="4419600"/>
            <a:ext cx="8731250" cy="2554288"/>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If low cost leaders have large enough volume or strong strategic reasons for their position, they can sustain this approach and become a powerful force in the market. </a:t>
            </a:r>
          </a:p>
          <a:p>
            <a:pPr marL="285750" indent="-285750" algn="just">
              <a:buFont typeface="Arial" pitchFamily="34" charset="0"/>
              <a:buChar char="•"/>
              <a:defRPr/>
            </a:pPr>
            <a:r>
              <a:rPr lang="en-US" sz="2000" dirty="0"/>
              <a:t>If they don't, they can trigger price wars that only benefit consumers, as the prices are unsustainable over anything but the shortest of terms. </a:t>
            </a:r>
          </a:p>
          <a:p>
            <a:pPr marL="285750" indent="-285750" algn="just">
              <a:buFont typeface="Arial" pitchFamily="34" charset="0"/>
              <a:buChar char="•"/>
              <a:defRPr/>
            </a:pPr>
            <a:r>
              <a:rPr lang="en-US" sz="2000" dirty="0" err="1"/>
              <a:t>Walmart</a:t>
            </a:r>
            <a:r>
              <a:rPr lang="en-US" sz="2000" dirty="0"/>
              <a:t> is a key example of a low price competitor that persuades suppliers to enter the low price arena with the promise of extremely high volumes</a:t>
            </a:r>
          </a:p>
        </p:txBody>
      </p:sp>
      <p:pic>
        <p:nvPicPr>
          <p:cNvPr id="47109" name="Picture 2">
            <a:extLst>
              <a:ext uri="{FF2B5EF4-FFF2-40B4-BE49-F238E27FC236}">
                <a16:creationId xmlns:a16="http://schemas.microsoft.com/office/drawing/2014/main" id="{7666F039-4499-4D41-8A45-EFE552902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381000"/>
            <a:ext cx="4775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86D836-1F54-4E4C-9788-0BF84648530C}"/>
              </a:ext>
            </a:extLst>
          </p:cNvPr>
          <p:cNvSpPr/>
          <p:nvPr/>
        </p:nvSpPr>
        <p:spPr>
          <a:xfrm>
            <a:off x="323850" y="2420938"/>
            <a:ext cx="8077200" cy="1676400"/>
          </a:xfrm>
          <a:prstGeom prst="rect">
            <a:avLst/>
          </a:prstGeom>
          <a:solidFill>
            <a:schemeClr val="accent2">
              <a:lumMod val="40000"/>
              <a:lumOff val="60000"/>
            </a:schemeClr>
          </a:solidFill>
          <a:ln>
            <a:solidFill>
              <a:schemeClr val="accent6">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just">
              <a:defRPr/>
            </a:pPr>
            <a:r>
              <a:rPr lang="en-US" sz="2400" dirty="0">
                <a:solidFill>
                  <a:schemeClr val="tx1"/>
                </a:solidFill>
              </a:rPr>
              <a:t>First two options are about the low price. First option is totally low cost low added value but the second option totally about to be a “cost leader” without caring its value. Second option has the risk of price war and low margin.</a:t>
            </a:r>
          </a:p>
        </p:txBody>
      </p:sp>
    </p:spTree>
    <p:extLst>
      <p:ext uri="{BB962C8B-B14F-4D97-AF65-F5344CB8AC3E}">
        <p14:creationId xmlns:p14="http://schemas.microsoft.com/office/powerpoint/2010/main" val="3094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D394B-4ECA-614B-84D9-2B2716F7AA3E}"/>
              </a:ext>
            </a:extLst>
          </p:cNvPr>
          <p:cNvSpPr/>
          <p:nvPr/>
        </p:nvSpPr>
        <p:spPr>
          <a:xfrm>
            <a:off x="228600" y="136525"/>
            <a:ext cx="4267200" cy="4773613"/>
          </a:xfrm>
          <a:prstGeom prst="rect">
            <a:avLst/>
          </a:prstGeom>
        </p:spPr>
        <p:txBody>
          <a:bodyPr>
            <a:spAutoFit/>
          </a:bodyPr>
          <a:lstStyle/>
          <a:p>
            <a:pPr>
              <a:lnSpc>
                <a:spcPct val="130000"/>
              </a:lnSpc>
              <a:defRPr/>
            </a:pPr>
            <a:r>
              <a:rPr lang="en-US" sz="2400" b="1" dirty="0"/>
              <a:t>Position 3: Hybrid (moderate price/moderate differentiation)</a:t>
            </a:r>
          </a:p>
          <a:p>
            <a:pPr marL="285750" indent="-285750" algn="just">
              <a:lnSpc>
                <a:spcPct val="130000"/>
              </a:lnSpc>
              <a:buFont typeface="Arial" pitchFamily="34" charset="0"/>
              <a:buChar char="•"/>
              <a:defRPr/>
            </a:pPr>
            <a:r>
              <a:rPr lang="en-US" dirty="0"/>
              <a:t>Hybrids are interesting companies. </a:t>
            </a:r>
          </a:p>
          <a:p>
            <a:pPr marL="285750" indent="-285750" algn="just">
              <a:lnSpc>
                <a:spcPct val="130000"/>
              </a:lnSpc>
              <a:buFont typeface="Arial" pitchFamily="34" charset="0"/>
              <a:buChar char="•"/>
              <a:defRPr/>
            </a:pPr>
            <a:r>
              <a:rPr lang="en-US" dirty="0"/>
              <a:t>They offer products at a low cost, but offer products with a higher perceived value than those of other low cost competitors. </a:t>
            </a:r>
          </a:p>
          <a:p>
            <a:pPr marL="285750" indent="-285750" algn="just">
              <a:lnSpc>
                <a:spcPct val="130000"/>
              </a:lnSpc>
              <a:buFont typeface="Arial" pitchFamily="34" charset="0"/>
              <a:buChar char="•"/>
              <a:defRPr/>
            </a:pPr>
            <a:r>
              <a:rPr lang="en-US" dirty="0"/>
              <a:t>Volume is an issue here but these companies build a reputation of offering fair prices for reasonable goods. </a:t>
            </a:r>
            <a:endParaRPr lang="en-US" sz="1400" dirty="0"/>
          </a:p>
        </p:txBody>
      </p:sp>
      <p:sp>
        <p:nvSpPr>
          <p:cNvPr id="6" name="Rectangle 5">
            <a:extLst>
              <a:ext uri="{FF2B5EF4-FFF2-40B4-BE49-F238E27FC236}">
                <a16:creationId xmlns:a16="http://schemas.microsoft.com/office/drawing/2014/main" id="{085F1474-63B2-7341-B87C-5548AFE18320}"/>
              </a:ext>
            </a:extLst>
          </p:cNvPr>
          <p:cNvSpPr/>
          <p:nvPr/>
        </p:nvSpPr>
        <p:spPr>
          <a:xfrm>
            <a:off x="5021719" y="85493"/>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435A473F-4450-DA48-892A-CC37251DCA3F}"/>
              </a:ext>
            </a:extLst>
          </p:cNvPr>
          <p:cNvSpPr/>
          <p:nvPr/>
        </p:nvSpPr>
        <p:spPr>
          <a:xfrm>
            <a:off x="228600" y="4910138"/>
            <a:ext cx="8534400" cy="1476375"/>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dirty="0"/>
              <a:t>Good examples of companies that pursue this strategy are discount department stores. </a:t>
            </a:r>
          </a:p>
          <a:p>
            <a:pPr marL="285750" indent="-285750" algn="just">
              <a:buFont typeface="Arial" pitchFamily="34" charset="0"/>
              <a:buChar char="•"/>
              <a:defRPr/>
            </a:pPr>
            <a:r>
              <a:rPr lang="en-US" dirty="0"/>
              <a:t>The quality and value is good and the consumer is assured of reasonable prices. </a:t>
            </a:r>
          </a:p>
          <a:p>
            <a:pPr marL="285750" indent="-285750" algn="just">
              <a:buFont typeface="Arial" pitchFamily="34" charset="0"/>
              <a:buChar char="•"/>
              <a:defRPr/>
            </a:pPr>
            <a:r>
              <a:rPr lang="en-US" dirty="0"/>
              <a:t>This combination builds customer loyalty.</a:t>
            </a:r>
          </a:p>
        </p:txBody>
      </p:sp>
      <p:pic>
        <p:nvPicPr>
          <p:cNvPr id="50181" name="Picture 2">
            <a:extLst>
              <a:ext uri="{FF2B5EF4-FFF2-40B4-BE49-F238E27FC236}">
                <a16:creationId xmlns:a16="http://schemas.microsoft.com/office/drawing/2014/main" id="{5AEA9AB0-4D30-DC4B-B623-73C603882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66725"/>
            <a:ext cx="50292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0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1803AA-0E56-364D-8A33-3AD3293F9E25}"/>
              </a:ext>
            </a:extLst>
          </p:cNvPr>
          <p:cNvSpPr/>
          <p:nvPr/>
        </p:nvSpPr>
        <p:spPr>
          <a:xfrm>
            <a:off x="279400" y="293688"/>
            <a:ext cx="4267200" cy="4708525"/>
          </a:xfrm>
          <a:prstGeom prst="rect">
            <a:avLst/>
          </a:prstGeom>
        </p:spPr>
        <p:txBody>
          <a:bodyPr>
            <a:spAutoFit/>
          </a:bodyPr>
          <a:lstStyle/>
          <a:p>
            <a:pPr>
              <a:defRPr/>
            </a:pPr>
            <a:r>
              <a:rPr lang="en-US" sz="2000" b="1" dirty="0"/>
              <a:t>Position 4: Differentiation</a:t>
            </a:r>
          </a:p>
          <a:p>
            <a:pPr marL="285750" indent="-285750" algn="just">
              <a:buFont typeface="Arial" pitchFamily="34" charset="0"/>
              <a:buChar char="•"/>
              <a:defRPr/>
            </a:pPr>
            <a:r>
              <a:rPr lang="en-US" sz="2000" dirty="0"/>
              <a:t>Companies that differentiate offer their customers high perceived-value. </a:t>
            </a:r>
          </a:p>
          <a:p>
            <a:pPr marL="285750" indent="-285750" algn="just">
              <a:buFont typeface="Arial" pitchFamily="34" charset="0"/>
              <a:buChar char="•"/>
              <a:defRPr/>
            </a:pPr>
            <a:r>
              <a:rPr lang="en-US" sz="2000" dirty="0"/>
              <a:t>To be able to afford to do this they either increase their price and sustain themselves through higher margins, or they keep their prices low and seek greater market share. </a:t>
            </a:r>
          </a:p>
          <a:p>
            <a:pPr marL="285750" indent="-285750" algn="just">
              <a:buFont typeface="Arial" pitchFamily="34" charset="0"/>
              <a:buChar char="•"/>
              <a:defRPr/>
            </a:pPr>
            <a:r>
              <a:rPr lang="en-US" sz="2000" dirty="0"/>
              <a:t>Branding is important with differentiation strategies as it allows a company to become synonymous with quality as well as a price point. </a:t>
            </a:r>
          </a:p>
        </p:txBody>
      </p:sp>
      <p:sp>
        <p:nvSpPr>
          <p:cNvPr id="6" name="Rectangle 5">
            <a:extLst>
              <a:ext uri="{FF2B5EF4-FFF2-40B4-BE49-F238E27FC236}">
                <a16:creationId xmlns:a16="http://schemas.microsoft.com/office/drawing/2014/main" id="{27736023-B182-1641-B579-020CC819446B}"/>
              </a:ext>
            </a:extLst>
          </p:cNvPr>
          <p:cNvSpPr/>
          <p:nvPr/>
        </p:nvSpPr>
        <p:spPr>
          <a:xfrm>
            <a:off x="4972631" y="37060"/>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3E3C3081-34BB-7A40-B145-BFA17DF15FB3}"/>
              </a:ext>
            </a:extLst>
          </p:cNvPr>
          <p:cNvSpPr/>
          <p:nvPr/>
        </p:nvSpPr>
        <p:spPr>
          <a:xfrm>
            <a:off x="179388" y="5516563"/>
            <a:ext cx="8534400" cy="708025"/>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Nike is known for high quality and premium prices; Reebok is also a strong brand but it provides high value with a lower premium. </a:t>
            </a:r>
          </a:p>
        </p:txBody>
      </p:sp>
      <p:pic>
        <p:nvPicPr>
          <p:cNvPr id="51205" name="Picture 4" descr="http://slideshop.s3.amazonaws.com/resources/slide_imgs/958/25588/Bowman-s-strategy-clock-original.jpg">
            <a:extLst>
              <a:ext uri="{FF2B5EF4-FFF2-40B4-BE49-F238E27FC236}">
                <a16:creationId xmlns:a16="http://schemas.microsoft.com/office/drawing/2014/main" id="{60D1EA7B-FCBA-0B4F-B4D8-01DE573D5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363" y="479425"/>
            <a:ext cx="4846637"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01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23285F-90EE-4D4C-B61A-2F41AFCB50DC}"/>
              </a:ext>
            </a:extLst>
          </p:cNvPr>
          <p:cNvSpPr/>
          <p:nvPr/>
        </p:nvSpPr>
        <p:spPr>
          <a:xfrm>
            <a:off x="228600" y="280988"/>
            <a:ext cx="4267200" cy="4092575"/>
          </a:xfrm>
          <a:prstGeom prst="rect">
            <a:avLst/>
          </a:prstGeom>
        </p:spPr>
        <p:txBody>
          <a:bodyPr>
            <a:spAutoFit/>
          </a:bodyPr>
          <a:lstStyle/>
          <a:p>
            <a:pPr>
              <a:defRPr/>
            </a:pPr>
            <a:r>
              <a:rPr lang="en-US" sz="2000" b="1" dirty="0"/>
              <a:t>Position 5: Focused Differentiation</a:t>
            </a:r>
          </a:p>
          <a:p>
            <a:pPr marL="285750" indent="-285750" algn="just">
              <a:buFont typeface="Arial" pitchFamily="34" charset="0"/>
              <a:buChar char="•"/>
              <a:defRPr/>
            </a:pPr>
            <a:r>
              <a:rPr lang="en-US" sz="2000" dirty="0"/>
              <a:t>These are your designer products: High perceived value and high prices.</a:t>
            </a:r>
          </a:p>
          <a:p>
            <a:pPr marL="285750" indent="-285750" algn="just">
              <a:buFont typeface="Arial" pitchFamily="34" charset="0"/>
              <a:buChar char="•"/>
              <a:defRPr/>
            </a:pPr>
            <a:r>
              <a:rPr lang="en-US" sz="2000" dirty="0"/>
              <a:t>Consumers will buy in this category based on perceived value alone. </a:t>
            </a:r>
          </a:p>
          <a:p>
            <a:pPr marL="285750" indent="-285750" algn="just">
              <a:buFont typeface="Arial" pitchFamily="34" charset="0"/>
              <a:buChar char="•"/>
              <a:defRPr/>
            </a:pPr>
            <a:r>
              <a:rPr lang="en-US" sz="2000" dirty="0"/>
              <a:t>The product does not necessarily have to have any more real value, but the perception of value is enough to charge very large premiums</a:t>
            </a:r>
            <a:r>
              <a:rPr lang="en-US" dirty="0">
                <a:solidFill>
                  <a:srgbClr val="FFC000"/>
                </a:solidFill>
              </a:rPr>
              <a:t>.  </a:t>
            </a:r>
            <a:endParaRPr lang="en-US" sz="1400" dirty="0"/>
          </a:p>
        </p:txBody>
      </p:sp>
      <p:sp>
        <p:nvSpPr>
          <p:cNvPr id="6" name="Rectangle 5">
            <a:extLst>
              <a:ext uri="{FF2B5EF4-FFF2-40B4-BE49-F238E27FC236}">
                <a16:creationId xmlns:a16="http://schemas.microsoft.com/office/drawing/2014/main" id="{BDC96B51-C0D6-B449-80E8-56BC84FCC68A}"/>
              </a:ext>
            </a:extLst>
          </p:cNvPr>
          <p:cNvSpPr/>
          <p:nvPr/>
        </p:nvSpPr>
        <p:spPr>
          <a:xfrm>
            <a:off x="5177859" y="0"/>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pic>
        <p:nvPicPr>
          <p:cNvPr id="52228" name="Picture 2">
            <a:extLst>
              <a:ext uri="{FF2B5EF4-FFF2-40B4-BE49-F238E27FC236}">
                <a16:creationId xmlns:a16="http://schemas.microsoft.com/office/drawing/2014/main" id="{FDA29BA6-159A-2840-A877-DE0FAD25B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57200"/>
            <a:ext cx="49530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4C57E351-7380-F74F-B105-629EDC4DEB2B}"/>
              </a:ext>
            </a:extLst>
          </p:cNvPr>
          <p:cNvSpPr/>
          <p:nvPr/>
        </p:nvSpPr>
        <p:spPr>
          <a:xfrm>
            <a:off x="228600" y="4538663"/>
            <a:ext cx="8534400" cy="1938337"/>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Think Gucci, Armani, Rolls Royce. clothes either cover you or they don't, and a car either gets you around the block or it doesn't. </a:t>
            </a:r>
          </a:p>
          <a:p>
            <a:pPr marL="285750" indent="-285750" algn="just">
              <a:buFont typeface="Arial" pitchFamily="34" charset="0"/>
              <a:buChar char="•"/>
              <a:defRPr/>
            </a:pPr>
            <a:r>
              <a:rPr lang="en-US" sz="2000" dirty="0"/>
              <a:t>If you believe pulling up in your Rolls Royce Silver Shadow is worth 25 times more than in an economy Ford then you will pay the premium. </a:t>
            </a:r>
          </a:p>
          <a:p>
            <a:pPr marL="285750" indent="-285750" algn="just">
              <a:buFont typeface="Arial" pitchFamily="34" charset="0"/>
              <a:buChar char="•"/>
              <a:defRPr/>
            </a:pPr>
            <a:r>
              <a:rPr lang="en-US" sz="2000" dirty="0"/>
              <a:t>Highly targeted markets and high margins are the ways these companies survive</a:t>
            </a:r>
          </a:p>
        </p:txBody>
      </p:sp>
    </p:spTree>
    <p:extLst>
      <p:ext uri="{BB962C8B-B14F-4D97-AF65-F5344CB8AC3E}">
        <p14:creationId xmlns:p14="http://schemas.microsoft.com/office/powerpoint/2010/main" val="31454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F59C0-46EF-B447-95FF-DD87196F1180}"/>
              </a:ext>
            </a:extLst>
          </p:cNvPr>
          <p:cNvSpPr/>
          <p:nvPr/>
        </p:nvSpPr>
        <p:spPr>
          <a:xfrm>
            <a:off x="228600" y="280988"/>
            <a:ext cx="4267200" cy="4092575"/>
          </a:xfrm>
          <a:prstGeom prst="rect">
            <a:avLst/>
          </a:prstGeom>
        </p:spPr>
        <p:txBody>
          <a:bodyPr>
            <a:spAutoFit/>
          </a:bodyPr>
          <a:lstStyle/>
          <a:p>
            <a:pPr>
              <a:defRPr/>
            </a:pPr>
            <a:r>
              <a:rPr lang="en-US" sz="2000" b="1" dirty="0"/>
              <a:t>Position 6: Increased Price/Standard Product</a:t>
            </a:r>
          </a:p>
          <a:p>
            <a:pPr marL="285750" indent="-285750" algn="just">
              <a:buFont typeface="Arial" pitchFamily="34" charset="0"/>
              <a:buChar char="•"/>
              <a:defRPr/>
            </a:pPr>
            <a:r>
              <a:rPr lang="en-US" sz="2000" dirty="0"/>
              <a:t>Sometimes companies take a gamble and simply increase their prices without any increase to the value side of the equation. </a:t>
            </a:r>
          </a:p>
          <a:p>
            <a:pPr marL="285750" indent="-285750" algn="just">
              <a:buFont typeface="Arial" pitchFamily="34" charset="0"/>
              <a:buChar char="•"/>
              <a:defRPr/>
            </a:pPr>
            <a:r>
              <a:rPr lang="en-US" sz="2000" dirty="0"/>
              <a:t>When the price increase is accepted, they enjoy higher profitability. </a:t>
            </a:r>
          </a:p>
          <a:p>
            <a:pPr marL="285750" indent="-285750" algn="just">
              <a:buFont typeface="Arial" pitchFamily="34" charset="0"/>
              <a:buChar char="•"/>
              <a:defRPr/>
            </a:pPr>
            <a:r>
              <a:rPr lang="en-US" sz="2000" dirty="0"/>
              <a:t>When it isn't, their share of the market plummets, until they make an adjustment to their price or value. </a:t>
            </a:r>
          </a:p>
        </p:txBody>
      </p:sp>
      <p:sp>
        <p:nvSpPr>
          <p:cNvPr id="6" name="Rectangle 5">
            <a:extLst>
              <a:ext uri="{FF2B5EF4-FFF2-40B4-BE49-F238E27FC236}">
                <a16:creationId xmlns:a16="http://schemas.microsoft.com/office/drawing/2014/main" id="{CE1DA75E-CD57-3641-9187-2DA8BEA23125}"/>
              </a:ext>
            </a:extLst>
          </p:cNvPr>
          <p:cNvSpPr/>
          <p:nvPr/>
        </p:nvSpPr>
        <p:spPr>
          <a:xfrm>
            <a:off x="5148064" y="56138"/>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83C45EF8-0BDE-054F-B045-DCDF41CFB100}"/>
              </a:ext>
            </a:extLst>
          </p:cNvPr>
          <p:cNvSpPr/>
          <p:nvPr/>
        </p:nvSpPr>
        <p:spPr>
          <a:xfrm>
            <a:off x="228600" y="5157788"/>
            <a:ext cx="8534400" cy="1014412"/>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This strategy may work in the short term, but it is not a long-term proposition as an unjustified price premium will soon be discovered in a competitive market.</a:t>
            </a:r>
          </a:p>
        </p:txBody>
      </p:sp>
      <p:pic>
        <p:nvPicPr>
          <p:cNvPr id="53253" name="Picture 2">
            <a:extLst>
              <a:ext uri="{FF2B5EF4-FFF2-40B4-BE49-F238E27FC236}">
                <a16:creationId xmlns:a16="http://schemas.microsoft.com/office/drawing/2014/main" id="{FF85B99E-D770-4240-B954-DF8D89A10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685800"/>
            <a:ext cx="4775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34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2EC0-0668-CD40-B75C-82868E312189}"/>
              </a:ext>
            </a:extLst>
          </p:cNvPr>
          <p:cNvSpPr>
            <a:spLocks noGrp="1"/>
          </p:cNvSpPr>
          <p:nvPr>
            <p:ph type="title"/>
          </p:nvPr>
        </p:nvSpPr>
        <p:spPr/>
        <p:txBody>
          <a:bodyPr/>
          <a:lstStyle/>
          <a:p>
            <a:r>
              <a:rPr lang="en-US" dirty="0"/>
              <a:t>What did we learn last week?</a:t>
            </a:r>
          </a:p>
        </p:txBody>
      </p:sp>
      <p:sp>
        <p:nvSpPr>
          <p:cNvPr id="3" name="Content Placeholder 2">
            <a:extLst>
              <a:ext uri="{FF2B5EF4-FFF2-40B4-BE49-F238E27FC236}">
                <a16:creationId xmlns:a16="http://schemas.microsoft.com/office/drawing/2014/main" id="{F1E3822C-C4AD-7D47-9A68-0E02BF6FF300}"/>
              </a:ext>
            </a:extLst>
          </p:cNvPr>
          <p:cNvSpPr>
            <a:spLocks noGrp="1"/>
          </p:cNvSpPr>
          <p:nvPr>
            <p:ph idx="1"/>
          </p:nvPr>
        </p:nvSpPr>
        <p:spPr>
          <a:xfrm>
            <a:off x="290445" y="1268760"/>
            <a:ext cx="7385544" cy="3980412"/>
          </a:xfrm>
        </p:spPr>
        <p:txBody>
          <a:bodyPr/>
          <a:lstStyle/>
          <a:p>
            <a:endParaRPr lang="en-US" dirty="0"/>
          </a:p>
        </p:txBody>
      </p:sp>
      <p:sp>
        <p:nvSpPr>
          <p:cNvPr id="4" name="Date Placeholder 3">
            <a:extLst>
              <a:ext uri="{FF2B5EF4-FFF2-40B4-BE49-F238E27FC236}">
                <a16:creationId xmlns:a16="http://schemas.microsoft.com/office/drawing/2014/main" id="{B8FEB91D-BD49-144B-B6CA-8B5990ABB433}"/>
              </a:ext>
            </a:extLst>
          </p:cNvPr>
          <p:cNvSpPr>
            <a:spLocks noGrp="1"/>
          </p:cNvSpPr>
          <p:nvPr>
            <p:ph type="dt" sz="half" idx="10"/>
          </p:nvPr>
        </p:nvSpPr>
        <p:spPr/>
        <p:txBody>
          <a:bodyPr/>
          <a:lstStyle/>
          <a:p>
            <a:fld id="{79F2AF39-F53C-4E00-924A-075C5FABD984}" type="datetime4">
              <a:rPr lang="en-GB" smtClean="0"/>
              <a:t>03 February 2020</a:t>
            </a:fld>
            <a:endParaRPr lang="en-GB" dirty="0"/>
          </a:p>
        </p:txBody>
      </p:sp>
      <p:sp>
        <p:nvSpPr>
          <p:cNvPr id="5" name="Footer Placeholder 4">
            <a:extLst>
              <a:ext uri="{FF2B5EF4-FFF2-40B4-BE49-F238E27FC236}">
                <a16:creationId xmlns:a16="http://schemas.microsoft.com/office/drawing/2014/main" id="{9DE705D6-1D44-CB47-8376-7ED2339EDB31}"/>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5757D011-312E-CB43-A9B5-A5582C0338DB}"/>
              </a:ext>
            </a:extLst>
          </p:cNvPr>
          <p:cNvSpPr>
            <a:spLocks noGrp="1"/>
          </p:cNvSpPr>
          <p:nvPr>
            <p:ph type="sldNum" sz="quarter" idx="12"/>
          </p:nvPr>
        </p:nvSpPr>
        <p:spPr/>
        <p:txBody>
          <a:bodyPr/>
          <a:lstStyle/>
          <a:p>
            <a:fld id="{786194A1-5B28-41B4-A256-7AB656992733}" type="slidenum">
              <a:rPr lang="en-GB" smtClean="0"/>
              <a:t>3</a:t>
            </a:fld>
            <a:endParaRPr lang="en-GB" dirty="0"/>
          </a:p>
        </p:txBody>
      </p:sp>
    </p:spTree>
    <p:extLst>
      <p:ext uri="{BB962C8B-B14F-4D97-AF65-F5344CB8AC3E}">
        <p14:creationId xmlns:p14="http://schemas.microsoft.com/office/powerpoint/2010/main" val="42646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0D5D70-40D9-4848-80EF-4BCD42993BE3}"/>
              </a:ext>
            </a:extLst>
          </p:cNvPr>
          <p:cNvSpPr/>
          <p:nvPr/>
        </p:nvSpPr>
        <p:spPr>
          <a:xfrm>
            <a:off x="228600" y="280988"/>
            <a:ext cx="4267200" cy="3478212"/>
          </a:xfrm>
          <a:prstGeom prst="rect">
            <a:avLst/>
          </a:prstGeom>
        </p:spPr>
        <p:txBody>
          <a:bodyPr>
            <a:spAutoFit/>
          </a:bodyPr>
          <a:lstStyle/>
          <a:p>
            <a:pPr>
              <a:defRPr/>
            </a:pPr>
            <a:r>
              <a:rPr lang="en-US" sz="2000" b="1" dirty="0"/>
              <a:t>Position 7: High Price/Low Value</a:t>
            </a:r>
          </a:p>
          <a:p>
            <a:pPr marL="285750" indent="-285750" algn="just">
              <a:buFont typeface="Arial" pitchFamily="34" charset="0"/>
              <a:buChar char="•"/>
              <a:defRPr/>
            </a:pPr>
            <a:endParaRPr lang="en-US" sz="2000" dirty="0"/>
          </a:p>
          <a:p>
            <a:pPr marL="285750" indent="-285750" algn="just">
              <a:buFont typeface="Arial" pitchFamily="34" charset="0"/>
              <a:buChar char="•"/>
              <a:defRPr/>
            </a:pPr>
            <a:r>
              <a:rPr lang="en-US" sz="2000" dirty="0"/>
              <a:t>This is classic monopoly pricing, in a market where only one company offers the goods or service. </a:t>
            </a:r>
          </a:p>
          <a:p>
            <a:pPr marL="285750" indent="-285750" algn="just">
              <a:buFont typeface="Arial" pitchFamily="34" charset="0"/>
              <a:buChar char="•"/>
              <a:defRPr/>
            </a:pPr>
            <a:r>
              <a:rPr lang="en-US" sz="2000" dirty="0"/>
              <a:t>As a monopolist, you don't have to be concerned about adding value because, if customers need what you offer, they will pay the price you set, period.</a:t>
            </a:r>
          </a:p>
        </p:txBody>
      </p:sp>
      <p:sp>
        <p:nvSpPr>
          <p:cNvPr id="6" name="Rectangle 5">
            <a:extLst>
              <a:ext uri="{FF2B5EF4-FFF2-40B4-BE49-F238E27FC236}">
                <a16:creationId xmlns:a16="http://schemas.microsoft.com/office/drawing/2014/main" id="{9B425488-F43E-F448-8EF8-E0F7223BDF62}"/>
              </a:ext>
            </a:extLst>
          </p:cNvPr>
          <p:cNvSpPr/>
          <p:nvPr/>
        </p:nvSpPr>
        <p:spPr>
          <a:xfrm>
            <a:off x="5091098" y="63795"/>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6F2AD22F-4388-3342-B4A9-92601DA53354}"/>
              </a:ext>
            </a:extLst>
          </p:cNvPr>
          <p:cNvSpPr/>
          <p:nvPr/>
        </p:nvSpPr>
        <p:spPr>
          <a:xfrm>
            <a:off x="304800" y="4419600"/>
            <a:ext cx="8534400" cy="1016000"/>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Fortunately for consumers in a market economy, monopolies do not last very long, if they ever get started, and companies are forced to compete on a more level playing field</a:t>
            </a:r>
          </a:p>
        </p:txBody>
      </p:sp>
      <p:pic>
        <p:nvPicPr>
          <p:cNvPr id="54277" name="Picture 2">
            <a:extLst>
              <a:ext uri="{FF2B5EF4-FFF2-40B4-BE49-F238E27FC236}">
                <a16:creationId xmlns:a16="http://schemas.microsoft.com/office/drawing/2014/main" id="{AE952D23-B312-1342-87DD-C4BEF1233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609600"/>
            <a:ext cx="4673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27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382985-6B19-A94D-9235-112D508C6B76}"/>
              </a:ext>
            </a:extLst>
          </p:cNvPr>
          <p:cNvSpPr/>
          <p:nvPr/>
        </p:nvSpPr>
        <p:spPr>
          <a:xfrm>
            <a:off x="228600" y="280988"/>
            <a:ext cx="4267200" cy="3478212"/>
          </a:xfrm>
          <a:prstGeom prst="rect">
            <a:avLst/>
          </a:prstGeom>
        </p:spPr>
        <p:txBody>
          <a:bodyPr>
            <a:spAutoFit/>
          </a:bodyPr>
          <a:lstStyle/>
          <a:p>
            <a:pPr>
              <a:defRPr/>
            </a:pPr>
            <a:r>
              <a:rPr lang="en-US" sz="2000" b="1" dirty="0"/>
              <a:t>Position 8: Low Value/Standard Price</a:t>
            </a:r>
          </a:p>
          <a:p>
            <a:pPr>
              <a:defRPr/>
            </a:pPr>
            <a:endParaRPr lang="en-US" sz="2000" b="1" dirty="0"/>
          </a:p>
          <a:p>
            <a:pPr marL="285750" indent="-285750" algn="just">
              <a:buFont typeface="Arial" pitchFamily="34" charset="0"/>
              <a:buChar char="•"/>
              <a:defRPr/>
            </a:pPr>
            <a:r>
              <a:rPr lang="en-US" sz="2000" dirty="0"/>
              <a:t>Any company that pursues this type of strategy will lose market share.</a:t>
            </a:r>
          </a:p>
          <a:p>
            <a:pPr marL="285750" indent="-285750" algn="just">
              <a:buFont typeface="Arial" pitchFamily="34" charset="0"/>
              <a:buChar char="•"/>
              <a:defRPr/>
            </a:pPr>
            <a:r>
              <a:rPr lang="en-US" sz="2000" dirty="0"/>
              <a:t>If you have a low value product, the only way you will sell it is on price. </a:t>
            </a:r>
          </a:p>
          <a:p>
            <a:pPr marL="285750" indent="-285750" algn="just">
              <a:buFont typeface="Arial" pitchFamily="34" charset="0"/>
              <a:buChar char="•"/>
              <a:defRPr/>
            </a:pPr>
            <a:r>
              <a:rPr lang="en-US" sz="2000" dirty="0"/>
              <a:t>You can't sell day-old bread at fresh prices</a:t>
            </a:r>
          </a:p>
        </p:txBody>
      </p:sp>
      <p:sp>
        <p:nvSpPr>
          <p:cNvPr id="6" name="Rectangle 5">
            <a:extLst>
              <a:ext uri="{FF2B5EF4-FFF2-40B4-BE49-F238E27FC236}">
                <a16:creationId xmlns:a16="http://schemas.microsoft.com/office/drawing/2014/main" id="{D694B74A-C686-8444-AA00-47C32C0B404E}"/>
              </a:ext>
            </a:extLst>
          </p:cNvPr>
          <p:cNvSpPr/>
          <p:nvPr/>
        </p:nvSpPr>
        <p:spPr>
          <a:xfrm>
            <a:off x="5097919" y="82034"/>
            <a:ext cx="3741281" cy="369332"/>
          </a:xfrm>
          <a:prstGeom prst="rect">
            <a:avLst/>
          </a:prstGeom>
          <a:noFill/>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lgn="r">
              <a:defRPr/>
            </a:pPr>
            <a:r>
              <a:rPr lang="en-US" b="1" dirty="0">
                <a:ln w="11430"/>
                <a:solidFill>
                  <a:schemeClr val="accent2">
                    <a:lumMod val="60000"/>
                    <a:lumOff val="40000"/>
                  </a:schemeClr>
                </a:solidFill>
                <a:effectLst>
                  <a:outerShdw blurRad="80000" dist="40000" dir="5040000" algn="tl">
                    <a:srgbClr val="000000">
                      <a:alpha val="30000"/>
                    </a:srgbClr>
                  </a:outerShdw>
                </a:effectLst>
              </a:rPr>
              <a:t>BOWMAN’S  STRATEGY CLOCK</a:t>
            </a:r>
          </a:p>
        </p:txBody>
      </p:sp>
      <p:sp>
        <p:nvSpPr>
          <p:cNvPr id="7" name="Rectangle 6">
            <a:extLst>
              <a:ext uri="{FF2B5EF4-FFF2-40B4-BE49-F238E27FC236}">
                <a16:creationId xmlns:a16="http://schemas.microsoft.com/office/drawing/2014/main" id="{57288AFD-8CE7-EA40-ABE8-2F5A1678F1F4}"/>
              </a:ext>
            </a:extLst>
          </p:cNvPr>
          <p:cNvSpPr/>
          <p:nvPr/>
        </p:nvSpPr>
        <p:spPr>
          <a:xfrm>
            <a:off x="304800" y="4419600"/>
            <a:ext cx="8534400" cy="1016000"/>
          </a:xfrm>
          <a:prstGeom prst="rect">
            <a:avLst/>
          </a:prstGeom>
          <a:solidFill>
            <a:schemeClr val="accent2">
              <a:lumMod val="40000"/>
              <a:lumOff val="60000"/>
            </a:schemeClr>
          </a:solidFill>
        </p:spPr>
        <p:txBody>
          <a:bodyPr>
            <a:spAutoFit/>
          </a:bodyPr>
          <a:lstStyle/>
          <a:p>
            <a:pPr marL="285750" indent="-285750" algn="just">
              <a:buFont typeface="Arial" pitchFamily="34" charset="0"/>
              <a:buChar char="•"/>
              <a:defRPr/>
            </a:pPr>
            <a:r>
              <a:rPr lang="en-US" sz="2000" dirty="0"/>
              <a:t>Mark it down a few cents, and suddenly you have a viable product. That is the nature of consumer behavior, and you will not get around it, no matter how hard you try.</a:t>
            </a:r>
          </a:p>
        </p:txBody>
      </p:sp>
      <p:pic>
        <p:nvPicPr>
          <p:cNvPr id="55301" name="Picture 2">
            <a:extLst>
              <a:ext uri="{FF2B5EF4-FFF2-40B4-BE49-F238E27FC236}">
                <a16:creationId xmlns:a16="http://schemas.microsoft.com/office/drawing/2014/main" id="{627C952C-DD5A-7B4B-A945-6C7C0B8ED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571500"/>
            <a:ext cx="47244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104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58EDC-B88E-4145-80B6-B98F452940AC}"/>
              </a:ext>
            </a:extLst>
          </p:cNvPr>
          <p:cNvSpPr/>
          <p:nvPr/>
        </p:nvSpPr>
        <p:spPr>
          <a:xfrm>
            <a:off x="381000" y="1027113"/>
            <a:ext cx="4724400" cy="4092575"/>
          </a:xfrm>
          <a:prstGeom prst="rect">
            <a:avLst/>
          </a:prstGeom>
          <a:solidFill>
            <a:schemeClr val="accent2">
              <a:lumMod val="40000"/>
              <a:lumOff val="60000"/>
            </a:schemeClr>
          </a:solidFill>
        </p:spPr>
        <p:txBody>
          <a:bodyPr>
            <a:spAutoFit/>
          </a:bodyPr>
          <a:lstStyle/>
          <a:p>
            <a:pPr marL="457200" indent="-457200" algn="just">
              <a:buFont typeface="Arial" pitchFamily="34" charset="0"/>
              <a:buChar char="•"/>
              <a:defRPr/>
            </a:pPr>
            <a:r>
              <a:rPr lang="en-US" sz="2000" dirty="0"/>
              <a:t>Positions 6, 7, and 8 are not viable competitive strategies in truly competitive marketplaces. </a:t>
            </a:r>
          </a:p>
          <a:p>
            <a:pPr algn="just">
              <a:defRPr/>
            </a:pPr>
            <a:endParaRPr lang="en-US" sz="2000" dirty="0"/>
          </a:p>
          <a:p>
            <a:pPr marL="457200" indent="-457200" algn="just">
              <a:buFont typeface="Arial" pitchFamily="34" charset="0"/>
              <a:buChar char="•"/>
              <a:defRPr/>
            </a:pPr>
            <a:r>
              <a:rPr lang="en-US" sz="2000" dirty="0"/>
              <a:t>Whenever price is greater than perceived value you have an uphill battle on your hands. </a:t>
            </a:r>
          </a:p>
          <a:p>
            <a:pPr algn="just">
              <a:defRPr/>
            </a:pPr>
            <a:endParaRPr lang="en-US" sz="2000" dirty="0"/>
          </a:p>
          <a:p>
            <a:pPr marL="457200" indent="-457200" algn="just">
              <a:buFont typeface="Arial" pitchFamily="34" charset="0"/>
              <a:buChar char="•"/>
              <a:defRPr/>
            </a:pPr>
            <a:r>
              <a:rPr lang="en-US" sz="2000" dirty="0"/>
              <a:t>There will always be competitors offering better quality products at lower prices so you have to have your value and price aligned correctly.</a:t>
            </a:r>
          </a:p>
        </p:txBody>
      </p:sp>
      <p:pic>
        <p:nvPicPr>
          <p:cNvPr id="56323" name="Picture 2" descr="Bowman's Strategy Clock">
            <a:extLst>
              <a:ext uri="{FF2B5EF4-FFF2-40B4-BE49-F238E27FC236}">
                <a16:creationId xmlns:a16="http://schemas.microsoft.com/office/drawing/2014/main" id="{6031AFE8-830B-D849-BAA3-72940BA12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027113"/>
            <a:ext cx="31750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04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D0C37D-71F2-DE45-9611-87C5E11DA261}"/>
              </a:ext>
            </a:extLst>
          </p:cNvPr>
          <p:cNvSpPr/>
          <p:nvPr/>
        </p:nvSpPr>
        <p:spPr>
          <a:xfrm>
            <a:off x="107950" y="31750"/>
            <a:ext cx="8686800" cy="6526213"/>
          </a:xfrm>
          <a:prstGeom prst="rect">
            <a:avLst/>
          </a:prstGeom>
          <a:noFill/>
        </p:spPr>
        <p:txBody>
          <a:bodyPr>
            <a:spAutoFit/>
          </a:bodyPr>
          <a:lstStyle/>
          <a:p>
            <a:pPr algn="just">
              <a:defRPr/>
            </a:pPr>
            <a:r>
              <a:rPr lang="en-US" dirty="0"/>
              <a:t>When considering which competitive strategy to pursue, here are some questions you should ask yourself.</a:t>
            </a:r>
          </a:p>
          <a:p>
            <a:pPr algn="just">
              <a:defRPr/>
            </a:pPr>
            <a:endParaRPr lang="en-US" dirty="0"/>
          </a:p>
          <a:p>
            <a:pPr algn="just">
              <a:defRPr/>
            </a:pPr>
            <a:r>
              <a:rPr lang="en-US" sz="2000" b="1" dirty="0"/>
              <a:t>If you intend to compete on price:</a:t>
            </a:r>
          </a:p>
          <a:p>
            <a:pPr algn="just">
              <a:defRPr/>
            </a:pPr>
            <a:endParaRPr lang="en-US" dirty="0"/>
          </a:p>
          <a:p>
            <a:pPr marL="285750" indent="-285750" algn="just">
              <a:buFont typeface="Arial" pitchFamily="34" charset="0"/>
              <a:buChar char="•"/>
              <a:defRPr/>
            </a:pPr>
            <a:r>
              <a:rPr lang="en-US" dirty="0"/>
              <a:t>Are you a price leader?</a:t>
            </a:r>
          </a:p>
          <a:p>
            <a:pPr marL="285750" indent="-285750" algn="just">
              <a:buFont typeface="Arial" pitchFamily="34" charset="0"/>
              <a:buChar char="•"/>
              <a:defRPr/>
            </a:pPr>
            <a:r>
              <a:rPr lang="en-US" dirty="0"/>
              <a:t>Can you sustain a cost leader position? Can you control your costs and sustain a good margin?</a:t>
            </a:r>
          </a:p>
          <a:p>
            <a:pPr marL="285750" indent="-285750" algn="just">
              <a:buFont typeface="Arial" pitchFamily="34" charset="0"/>
              <a:buChar char="•"/>
              <a:defRPr/>
            </a:pPr>
            <a:r>
              <a:rPr lang="en-US" dirty="0"/>
              <a:t>Are you able to exploit all of the cost advantages available to you?</a:t>
            </a:r>
          </a:p>
          <a:p>
            <a:pPr marL="285750" indent="-285750" algn="just">
              <a:buFont typeface="Arial" pitchFamily="34" charset="0"/>
              <a:buChar char="•"/>
              <a:defRPr/>
            </a:pPr>
            <a:r>
              <a:rPr lang="en-US" dirty="0"/>
              <a:t>Can you balance low price against the perception of too low value?</a:t>
            </a:r>
          </a:p>
          <a:p>
            <a:pPr marL="285750" indent="-285750" algn="just">
              <a:buFont typeface="Arial" pitchFamily="34" charset="0"/>
              <a:buChar char="•"/>
              <a:defRPr/>
            </a:pPr>
            <a:r>
              <a:rPr lang="en-US" dirty="0"/>
              <a:t>Is your cost advantage limited to one or a few small market segments? Are these segments capable of sustaining your business, given the volume and margins you project?</a:t>
            </a:r>
          </a:p>
          <a:p>
            <a:pPr algn="just">
              <a:defRPr/>
            </a:pPr>
            <a:endParaRPr lang="en-US" dirty="0"/>
          </a:p>
          <a:p>
            <a:pPr algn="just">
              <a:defRPr/>
            </a:pPr>
            <a:r>
              <a:rPr lang="en-US" sz="2000" b="1" dirty="0"/>
              <a:t>If you intend to compete on perceived value:</a:t>
            </a:r>
          </a:p>
          <a:p>
            <a:pPr algn="just">
              <a:defRPr/>
            </a:pPr>
            <a:endParaRPr lang="en-US" dirty="0"/>
          </a:p>
          <a:p>
            <a:pPr marL="285750" indent="-285750" algn="just">
              <a:buFont typeface="Arial" pitchFamily="34" charset="0"/>
              <a:buChar char="•"/>
              <a:defRPr/>
            </a:pPr>
            <a:r>
              <a:rPr lang="en-US" dirty="0"/>
              <a:t>Do you have a well-identified target market?</a:t>
            </a:r>
          </a:p>
          <a:p>
            <a:pPr marL="285750" indent="-285750" algn="just">
              <a:buFont typeface="Arial" pitchFamily="34" charset="0"/>
              <a:buChar char="•"/>
              <a:defRPr/>
            </a:pPr>
            <a:r>
              <a:rPr lang="en-US" dirty="0"/>
              <a:t>Do you understand what your target market truly values?</a:t>
            </a:r>
          </a:p>
          <a:p>
            <a:pPr marL="285750" indent="-285750" algn="just">
              <a:buFont typeface="Arial" pitchFamily="34" charset="0"/>
              <a:buChar char="•"/>
              <a:defRPr/>
            </a:pPr>
            <a:r>
              <a:rPr lang="en-US" dirty="0"/>
              <a:t>Are you aware of the perceived value of your competitor's products?</a:t>
            </a:r>
          </a:p>
          <a:p>
            <a:pPr marL="285750" indent="-285750" algn="just">
              <a:buFont typeface="Arial" pitchFamily="34" charset="0"/>
              <a:buChar char="•"/>
              <a:defRPr/>
            </a:pPr>
            <a:r>
              <a:rPr lang="en-US" dirty="0"/>
              <a:t>Are there areas of differentiation that you can capitalize on that others cannot easily copy?</a:t>
            </a:r>
          </a:p>
          <a:p>
            <a:pPr marL="285750" indent="-285750" algn="just">
              <a:buFont typeface="Arial" pitchFamily="34" charset="0"/>
              <a:buChar char="•"/>
              <a:defRPr/>
            </a:pPr>
            <a:r>
              <a:rPr lang="en-US" dirty="0"/>
              <a:t>Do you have alternate methods of differentiation in the event you lose your competitive advantage in that area?</a:t>
            </a:r>
          </a:p>
        </p:txBody>
      </p:sp>
    </p:spTree>
    <p:extLst>
      <p:ext uri="{BB962C8B-B14F-4D97-AF65-F5344CB8AC3E}">
        <p14:creationId xmlns:p14="http://schemas.microsoft.com/office/powerpoint/2010/main" val="397244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D56DD0DE-1F73-124E-ACC8-020460B2AB06}"/>
              </a:ext>
            </a:extLst>
          </p:cNvPr>
          <p:cNvSpPr>
            <a:spLocks noGrp="1"/>
          </p:cNvSpPr>
          <p:nvPr>
            <p:ph type="title"/>
          </p:nvPr>
        </p:nvSpPr>
        <p:spPr>
          <a:xfrm>
            <a:off x="457200" y="268288"/>
            <a:ext cx="8229600" cy="641350"/>
          </a:xfrm>
        </p:spPr>
        <p:txBody>
          <a:bodyPr/>
          <a:lstStyle/>
          <a:p>
            <a:pPr eaLnBrk="1" hangingPunct="1"/>
            <a:r>
              <a:rPr lang="en-GB" altLang="en-US" sz="2400"/>
              <a:t>Summary</a:t>
            </a:r>
          </a:p>
        </p:txBody>
      </p:sp>
      <p:sp>
        <p:nvSpPr>
          <p:cNvPr id="59395" name="Content Placeholder 2">
            <a:extLst>
              <a:ext uri="{FF2B5EF4-FFF2-40B4-BE49-F238E27FC236}">
                <a16:creationId xmlns:a16="http://schemas.microsoft.com/office/drawing/2014/main" id="{9A2A6CE3-7729-464D-8DB3-C7F509EBCAA5}"/>
              </a:ext>
            </a:extLst>
          </p:cNvPr>
          <p:cNvSpPr>
            <a:spLocks noGrp="1"/>
          </p:cNvSpPr>
          <p:nvPr>
            <p:ph idx="1"/>
          </p:nvPr>
        </p:nvSpPr>
        <p:spPr>
          <a:xfrm>
            <a:off x="508000" y="1435100"/>
            <a:ext cx="7951788" cy="5018088"/>
          </a:xfrm>
        </p:spPr>
        <p:txBody>
          <a:bodyPr/>
          <a:lstStyle/>
          <a:p>
            <a:pPr eaLnBrk="1" hangingPunct="1">
              <a:lnSpc>
                <a:spcPts val="2600"/>
              </a:lnSpc>
              <a:buFont typeface="Arial" panose="020B0604020202020204" pitchFamily="34" charset="0"/>
              <a:buChar char="•"/>
            </a:pPr>
            <a:r>
              <a:rPr lang="en-GB" altLang="en-US" sz="2000">
                <a:solidFill>
                  <a:schemeClr val="tx1"/>
                </a:solidFill>
              </a:rPr>
              <a:t>Business strategy is concerned with seeking </a:t>
            </a:r>
            <a:r>
              <a:rPr lang="en-GB" altLang="en-US" sz="2000" b="1" i="1">
                <a:solidFill>
                  <a:schemeClr val="tx1"/>
                </a:solidFill>
              </a:rPr>
              <a:t>competitive advantage </a:t>
            </a:r>
            <a:r>
              <a:rPr lang="en-GB" altLang="en-US" sz="2000">
                <a:solidFill>
                  <a:schemeClr val="tx1"/>
                </a:solidFill>
              </a:rPr>
              <a:t>in markets at the </a:t>
            </a:r>
            <a:r>
              <a:rPr lang="en-GB" altLang="en-US" sz="2000" b="1" i="1">
                <a:solidFill>
                  <a:schemeClr val="tx1"/>
                </a:solidFill>
              </a:rPr>
              <a:t>business</a:t>
            </a:r>
            <a:r>
              <a:rPr lang="en-GB" altLang="en-US" sz="2000">
                <a:solidFill>
                  <a:schemeClr val="tx1"/>
                </a:solidFill>
              </a:rPr>
              <a:t> rather than </a:t>
            </a:r>
            <a:r>
              <a:rPr lang="en-GB" altLang="en-US" sz="2000" b="1">
                <a:solidFill>
                  <a:schemeClr val="tx1"/>
                </a:solidFill>
              </a:rPr>
              <a:t>corporate</a:t>
            </a:r>
            <a:r>
              <a:rPr lang="en-GB" altLang="en-US" sz="2000">
                <a:solidFill>
                  <a:schemeClr val="tx1"/>
                </a:solidFill>
              </a:rPr>
              <a:t> level.</a:t>
            </a:r>
          </a:p>
          <a:p>
            <a:pPr>
              <a:lnSpc>
                <a:spcPts val="2600"/>
              </a:lnSpc>
              <a:buFont typeface="Arial" panose="020B0604020202020204" pitchFamily="34" charset="0"/>
              <a:buChar char="•"/>
            </a:pPr>
            <a:r>
              <a:rPr lang="en-GB" altLang="en-US" sz="2000">
                <a:solidFill>
                  <a:schemeClr val="tx1"/>
                </a:solidFill>
              </a:rPr>
              <a:t>Porter’s framework and the Strategy Clock define various </a:t>
            </a:r>
            <a:r>
              <a:rPr lang="en-GB" altLang="en-US" sz="2000" b="1" i="1">
                <a:solidFill>
                  <a:schemeClr val="tx1"/>
                </a:solidFill>
              </a:rPr>
              <a:t>generic strategies</a:t>
            </a:r>
            <a:r>
              <a:rPr lang="en-GB" altLang="en-US" sz="2000">
                <a:solidFill>
                  <a:schemeClr val="tx1"/>
                </a:solidFill>
              </a:rPr>
              <a:t>,</a:t>
            </a:r>
            <a:r>
              <a:rPr lang="en-GB" altLang="en-US" sz="2000" i="1">
                <a:solidFill>
                  <a:schemeClr val="tx1"/>
                </a:solidFill>
              </a:rPr>
              <a:t> </a:t>
            </a:r>
            <a:r>
              <a:rPr lang="en-GB" altLang="en-US" sz="2000">
                <a:solidFill>
                  <a:schemeClr val="tx1"/>
                </a:solidFill>
              </a:rPr>
              <a:t>including</a:t>
            </a:r>
            <a:r>
              <a:rPr lang="en-GB" altLang="en-US" sz="2000" i="1">
                <a:solidFill>
                  <a:schemeClr val="tx1"/>
                </a:solidFill>
              </a:rPr>
              <a:t> </a:t>
            </a:r>
            <a:r>
              <a:rPr lang="en-GB" altLang="en-US" sz="2000" b="1" i="1">
                <a:solidFill>
                  <a:schemeClr val="tx1"/>
                </a:solidFill>
              </a:rPr>
              <a:t>cost-leadership</a:t>
            </a:r>
            <a:r>
              <a:rPr lang="en-GB" altLang="en-US" sz="2000">
                <a:solidFill>
                  <a:schemeClr val="tx1"/>
                </a:solidFill>
              </a:rPr>
              <a:t>,</a:t>
            </a:r>
            <a:r>
              <a:rPr lang="en-GB" altLang="en-US" sz="2000" b="1" i="1">
                <a:solidFill>
                  <a:schemeClr val="tx1"/>
                </a:solidFill>
              </a:rPr>
              <a:t> differentiation</a:t>
            </a:r>
            <a:r>
              <a:rPr lang="en-GB" altLang="en-US" sz="2000">
                <a:solidFill>
                  <a:schemeClr val="tx1"/>
                </a:solidFill>
              </a:rPr>
              <a:t>,</a:t>
            </a:r>
            <a:r>
              <a:rPr lang="en-GB" altLang="en-US" sz="2000" b="1" i="1">
                <a:solidFill>
                  <a:schemeClr val="tx1"/>
                </a:solidFill>
              </a:rPr>
              <a:t> focu</a:t>
            </a:r>
            <a:r>
              <a:rPr lang="en-GB" altLang="en-US" sz="2000" b="1">
                <a:solidFill>
                  <a:schemeClr val="tx1"/>
                </a:solidFill>
              </a:rPr>
              <a:t>s</a:t>
            </a:r>
            <a:r>
              <a:rPr lang="en-GB" altLang="en-US" sz="2000">
                <a:solidFill>
                  <a:schemeClr val="tx1"/>
                </a:solidFill>
              </a:rPr>
              <a:t> and</a:t>
            </a:r>
            <a:r>
              <a:rPr lang="en-GB" altLang="en-US" sz="2000" i="1">
                <a:solidFill>
                  <a:schemeClr val="tx1"/>
                </a:solidFill>
              </a:rPr>
              <a:t> </a:t>
            </a:r>
            <a:r>
              <a:rPr lang="en-GB" altLang="en-US" sz="2000" b="1" i="1">
                <a:solidFill>
                  <a:schemeClr val="tx1"/>
                </a:solidFill>
              </a:rPr>
              <a:t>hybrid</a:t>
            </a:r>
            <a:r>
              <a:rPr lang="en-GB" altLang="en-US" sz="2000">
                <a:solidFill>
                  <a:schemeClr val="tx1"/>
                </a:solidFill>
              </a:rPr>
              <a:t> strategies.</a:t>
            </a:r>
          </a:p>
          <a:p>
            <a:pPr eaLnBrk="1" hangingPunct="1">
              <a:lnSpc>
                <a:spcPts val="2600"/>
              </a:lnSpc>
              <a:buFont typeface="Arial" panose="020B0604020202020204" pitchFamily="34" charset="0"/>
              <a:buChar char="•"/>
            </a:pPr>
            <a:r>
              <a:rPr lang="en-GB" altLang="en-US" sz="2000">
                <a:solidFill>
                  <a:schemeClr val="tx1"/>
                </a:solidFill>
              </a:rPr>
              <a:t>Managers need to consider how business strategies can be </a:t>
            </a:r>
            <a:r>
              <a:rPr lang="en-GB" altLang="en-US" sz="2000" b="1" i="1">
                <a:solidFill>
                  <a:schemeClr val="tx1"/>
                </a:solidFill>
              </a:rPr>
              <a:t>sustained through strategic capabilities</a:t>
            </a:r>
            <a:r>
              <a:rPr lang="en-GB" altLang="en-US" sz="2000" i="1">
                <a:solidFill>
                  <a:schemeClr val="tx1"/>
                </a:solidFill>
              </a:rPr>
              <a:t> </a:t>
            </a:r>
            <a:r>
              <a:rPr lang="en-GB" altLang="en-US" sz="2000">
                <a:solidFill>
                  <a:schemeClr val="tx1"/>
                </a:solidFill>
              </a:rPr>
              <a:t>and/or the ability to achieve a ‘lock-in’ position with buyers.</a:t>
            </a:r>
          </a:p>
          <a:p>
            <a:pPr eaLnBrk="1" hangingPunct="1">
              <a:lnSpc>
                <a:spcPts val="3400"/>
              </a:lnSpc>
              <a:buClr>
                <a:srgbClr val="BE0F34"/>
              </a:buClr>
              <a:buFont typeface="Arial" panose="020B0604020202020204" pitchFamily="34" charset="0"/>
              <a:buChar char="•"/>
            </a:pPr>
            <a:r>
              <a:rPr lang="en-GB" altLang="en-US" sz="2000" b="1" i="1">
                <a:solidFill>
                  <a:schemeClr val="tx1"/>
                </a:solidFill>
              </a:rPr>
              <a:t>Cooperative strategies </a:t>
            </a:r>
            <a:r>
              <a:rPr lang="en-GB" altLang="en-US" sz="2000">
                <a:solidFill>
                  <a:schemeClr val="tx1"/>
                </a:solidFill>
              </a:rPr>
              <a:t>may offer alternatives to competitive strategies or may run in parallel.</a:t>
            </a:r>
          </a:p>
          <a:p>
            <a:pPr eaLnBrk="1" hangingPunct="1">
              <a:lnSpc>
                <a:spcPts val="2600"/>
              </a:lnSpc>
              <a:buFont typeface="Arial" panose="020B0604020202020204" pitchFamily="34" charset="0"/>
              <a:buChar char="•"/>
            </a:pPr>
            <a:endParaRPr lang="en-GB" altLang="en-US" sz="2400"/>
          </a:p>
        </p:txBody>
      </p:sp>
    </p:spTree>
    <p:extLst>
      <p:ext uri="{BB962C8B-B14F-4D97-AF65-F5344CB8AC3E}">
        <p14:creationId xmlns:p14="http://schemas.microsoft.com/office/powerpoint/2010/main" val="42742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Coopetition: Competition and collaboration</a:t>
            </a:r>
            <a:endParaRPr lang="en-US" sz="2400" b="1" i="1" dirty="0">
              <a:solidFill>
                <a:srgbClr val="FF0000"/>
              </a:solidFill>
              <a:latin typeface="Avenir Light"/>
              <a:cs typeface="Avenir Light"/>
            </a:endParaRPr>
          </a:p>
        </p:txBody>
      </p:sp>
      <p:sp>
        <p:nvSpPr>
          <p:cNvPr id="6" name="TextBox 5"/>
          <p:cNvSpPr txBox="1"/>
          <p:nvPr/>
        </p:nvSpPr>
        <p:spPr>
          <a:xfrm>
            <a:off x="495300" y="2311400"/>
            <a:ext cx="8153400" cy="1508105"/>
          </a:xfrm>
          <a:prstGeom prst="rect">
            <a:avLst/>
          </a:prstGeom>
          <a:noFill/>
        </p:spPr>
        <p:txBody>
          <a:bodyPr wrap="square" rtlCol="0">
            <a:spAutoFit/>
          </a:bodyPr>
          <a:lstStyle/>
          <a:p>
            <a:pPr marL="742950" lvl="1" indent="-285750">
              <a:buFont typeface="Wingdings" charset="2"/>
              <a:buChar char="Ø"/>
            </a:pPr>
            <a:endParaRPr lang="en-US" sz="2000"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68" y="1299865"/>
            <a:ext cx="7672660" cy="5060224"/>
          </a:xfrm>
          <a:prstGeom prst="rect">
            <a:avLst/>
          </a:prstGeom>
        </p:spPr>
      </p:pic>
      <p:sp>
        <p:nvSpPr>
          <p:cNvPr id="5" name="Rectangle 4"/>
          <p:cNvSpPr/>
          <p:nvPr/>
        </p:nvSpPr>
        <p:spPr>
          <a:xfrm>
            <a:off x="2424968" y="6437825"/>
            <a:ext cx="5382345" cy="276999"/>
          </a:xfrm>
          <a:prstGeom prst="rect">
            <a:avLst/>
          </a:prstGeom>
        </p:spPr>
        <p:txBody>
          <a:bodyPr wrap="square">
            <a:spAutoFit/>
          </a:bodyPr>
          <a:lstStyle/>
          <a:p>
            <a:r>
              <a:rPr lang="en-US" sz="1200" dirty="0"/>
              <a:t>https://</a:t>
            </a:r>
            <a:r>
              <a:rPr lang="en-US" sz="1200" dirty="0" err="1"/>
              <a:t>kongres-magazine.eu</a:t>
            </a:r>
            <a:r>
              <a:rPr lang="en-US" sz="1200" dirty="0"/>
              <a:t>/2015/10/the-autumn-issue-is-here/coopetition-3/</a:t>
            </a:r>
          </a:p>
        </p:txBody>
      </p:sp>
    </p:spTree>
    <p:extLst>
      <p:ext uri="{BB962C8B-B14F-4D97-AF65-F5344CB8AC3E}">
        <p14:creationId xmlns:p14="http://schemas.microsoft.com/office/powerpoint/2010/main" val="227386028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Competing?</a:t>
            </a:r>
            <a:endParaRPr lang="en-US" sz="2400" b="1" i="1" dirty="0">
              <a:solidFill>
                <a:srgbClr val="FF0000"/>
              </a:solidFill>
              <a:latin typeface="Avenir Light"/>
              <a:cs typeface="Avenir Light"/>
            </a:endParaRPr>
          </a:p>
        </p:txBody>
      </p:sp>
      <p:sp>
        <p:nvSpPr>
          <p:cNvPr id="7" name="TextBox 6"/>
          <p:cNvSpPr txBox="1"/>
          <p:nvPr/>
        </p:nvSpPr>
        <p:spPr>
          <a:xfrm>
            <a:off x="4692650" y="863428"/>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Should we collaborate?</a:t>
            </a:r>
            <a:endParaRPr lang="en-US" sz="2400" b="1" i="1" dirty="0">
              <a:solidFill>
                <a:srgbClr val="FF0000"/>
              </a:solidFill>
              <a:latin typeface="Avenir Light"/>
              <a:cs typeface="Avenir Light"/>
            </a:endParaRPr>
          </a:p>
        </p:txBody>
      </p:sp>
      <p:sp>
        <p:nvSpPr>
          <p:cNvPr id="5" name="Rectangle 4"/>
          <p:cNvSpPr/>
          <p:nvPr/>
        </p:nvSpPr>
        <p:spPr>
          <a:xfrm>
            <a:off x="350867" y="1837053"/>
            <a:ext cx="4005109" cy="1200329"/>
          </a:xfrm>
          <a:prstGeom prst="rect">
            <a:avLst/>
          </a:prstGeom>
        </p:spPr>
        <p:txBody>
          <a:bodyPr wrap="square">
            <a:spAutoFit/>
          </a:bodyPr>
          <a:lstStyle/>
          <a:p>
            <a:r>
              <a:rPr lang="en-US" dirty="0">
                <a:solidFill>
                  <a:srgbClr val="3B3835"/>
                </a:solidFill>
                <a:latin typeface="Helvetica Neue" charset="0"/>
              </a:rPr>
              <a:t>A business is your competitor of customers value your product less when they have a product from the other business</a:t>
            </a:r>
            <a:endParaRPr lang="en-US" dirty="0"/>
          </a:p>
        </p:txBody>
      </p:sp>
      <p:sp>
        <p:nvSpPr>
          <p:cNvPr id="6" name="Rectangle 5"/>
          <p:cNvSpPr/>
          <p:nvPr/>
        </p:nvSpPr>
        <p:spPr>
          <a:xfrm>
            <a:off x="4789713" y="1835190"/>
            <a:ext cx="3598711" cy="1200329"/>
          </a:xfrm>
          <a:prstGeom prst="rect">
            <a:avLst/>
          </a:prstGeom>
        </p:spPr>
        <p:txBody>
          <a:bodyPr wrap="square">
            <a:spAutoFit/>
          </a:bodyPr>
          <a:lstStyle/>
          <a:p>
            <a:r>
              <a:rPr lang="en-US" dirty="0">
                <a:solidFill>
                  <a:srgbClr val="3B3835"/>
                </a:solidFill>
                <a:latin typeface="Helvetica Neue" charset="0"/>
              </a:rPr>
              <a:t>A business is your </a:t>
            </a:r>
            <a:r>
              <a:rPr lang="en-US" dirty="0" err="1">
                <a:solidFill>
                  <a:srgbClr val="3B3835"/>
                </a:solidFill>
                <a:latin typeface="Helvetica Neue" charset="0"/>
              </a:rPr>
              <a:t>complementor</a:t>
            </a:r>
            <a:r>
              <a:rPr lang="en-US" dirty="0">
                <a:solidFill>
                  <a:srgbClr val="3B3835"/>
                </a:solidFill>
                <a:latin typeface="Helvetica Neue" charset="0"/>
              </a:rPr>
              <a:t> if customers value your product more when they have a product from the other business. </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799" y="5102598"/>
            <a:ext cx="3233101" cy="152797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91" y="4026199"/>
            <a:ext cx="1913527" cy="191683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3467" y="4064652"/>
            <a:ext cx="2101939" cy="2196801"/>
          </a:xfrm>
          <a:prstGeom prst="rect">
            <a:avLst/>
          </a:prstGeom>
        </p:spPr>
      </p:pic>
    </p:spTree>
    <p:extLst>
      <p:ext uri="{BB962C8B-B14F-4D97-AF65-F5344CB8AC3E}">
        <p14:creationId xmlns:p14="http://schemas.microsoft.com/office/powerpoint/2010/main" val="31678560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25393" y="332656"/>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dirty="0"/>
              <a:t>The Value Net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484784"/>
            <a:ext cx="7902884" cy="4958432"/>
          </a:xfrm>
          <a:prstGeom prst="rect">
            <a:avLst/>
          </a:prstGeom>
        </p:spPr>
      </p:pic>
      <p:pic>
        <p:nvPicPr>
          <p:cNvPr id="7" name="Picture 6" descr="A drawing of a cartoon character&#10;&#10;Description automatically generated">
            <a:extLst>
              <a:ext uri="{FF2B5EF4-FFF2-40B4-BE49-F238E27FC236}">
                <a16:creationId xmlns:a16="http://schemas.microsoft.com/office/drawing/2014/main" id="{ABD68EC4-B073-214A-9ACD-72E7C000FE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5163053"/>
            <a:ext cx="694261" cy="694261"/>
          </a:xfrm>
          <a:prstGeom prst="rect">
            <a:avLst/>
          </a:prstGeom>
        </p:spPr>
      </p:pic>
    </p:spTree>
    <p:extLst>
      <p:ext uri="{BB962C8B-B14F-4D97-AF65-F5344CB8AC3E}">
        <p14:creationId xmlns:p14="http://schemas.microsoft.com/office/powerpoint/2010/main" val="146400204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12" name="TextBox 11"/>
          <p:cNvSpPr txBox="1"/>
          <p:nvPr/>
        </p:nvSpPr>
        <p:spPr>
          <a:xfrm>
            <a:off x="234949" y="836241"/>
            <a:ext cx="8674100" cy="461665"/>
          </a:xfrm>
          <a:prstGeom prst="rect">
            <a:avLst/>
          </a:prstGeom>
          <a:noFill/>
        </p:spPr>
        <p:txBody>
          <a:bodyPr wrap="square" rtlCol="0">
            <a:spAutoFit/>
          </a:bodyPr>
          <a:lstStyle/>
          <a:p>
            <a:r>
              <a:rPr lang="en-US" sz="2400" dirty="0"/>
              <a:t>War and piece</a:t>
            </a: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39095"/>
            <a:ext cx="6491129" cy="496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3538801" y="532442"/>
            <a:ext cx="4572000" cy="646331"/>
          </a:xfrm>
          <a:prstGeom prst="rect">
            <a:avLst/>
          </a:prstGeom>
        </p:spPr>
        <p:txBody>
          <a:bodyPr>
            <a:spAutoFit/>
          </a:bodyPr>
          <a:lstStyle/>
          <a:p>
            <a:r>
              <a:rPr lang="en-US" dirty="0"/>
              <a:t>What about this? 25% of </a:t>
            </a:r>
            <a:r>
              <a:rPr lang="en-US" dirty="0" err="1"/>
              <a:t>iphone</a:t>
            </a:r>
            <a:r>
              <a:rPr lang="en-US" dirty="0"/>
              <a:t> 4 is </a:t>
            </a:r>
            <a:r>
              <a:rPr lang="en-US" dirty="0" err="1"/>
              <a:t>samsung’s</a:t>
            </a:r>
            <a:r>
              <a:rPr lang="en-US" dirty="0"/>
              <a:t>. is this open innovation?</a:t>
            </a:r>
          </a:p>
        </p:txBody>
      </p:sp>
    </p:spTree>
    <p:extLst>
      <p:ext uri="{BB962C8B-B14F-4D97-AF65-F5344CB8AC3E}">
        <p14:creationId xmlns:p14="http://schemas.microsoft.com/office/powerpoint/2010/main" val="35871029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dirty="0"/>
              <a:t>Coopetition paradox and tension in coopetition.</a:t>
            </a:r>
            <a:endParaRPr lang="en-US" sz="2400" b="1" i="1" dirty="0">
              <a:solidFill>
                <a:srgbClr val="FF0000"/>
              </a:solidFill>
              <a:latin typeface="Avenir Light"/>
              <a:cs typeface="Avenir Light"/>
            </a:endParaRPr>
          </a:p>
        </p:txBody>
      </p:sp>
      <p:sp>
        <p:nvSpPr>
          <p:cNvPr id="13" name="TextBox 12"/>
          <p:cNvSpPr txBox="1"/>
          <p:nvPr/>
        </p:nvSpPr>
        <p:spPr>
          <a:xfrm>
            <a:off x="1039819" y="5976203"/>
            <a:ext cx="6340493" cy="461665"/>
          </a:xfrm>
          <a:prstGeom prst="rect">
            <a:avLst/>
          </a:prstGeom>
          <a:noFill/>
        </p:spPr>
        <p:txBody>
          <a:bodyPr wrap="square" rtlCol="0">
            <a:spAutoFit/>
          </a:bodyPr>
          <a:lstStyle/>
          <a:p>
            <a:r>
              <a:rPr lang="en-US" sz="1200" dirty="0"/>
              <a:t>Raza-</a:t>
            </a:r>
            <a:r>
              <a:rPr lang="en-US" sz="1200" dirty="0" err="1"/>
              <a:t>Ullah</a:t>
            </a:r>
            <a:r>
              <a:rPr lang="en-US" sz="1200" dirty="0"/>
              <a:t>, T., </a:t>
            </a:r>
            <a:r>
              <a:rPr lang="en-US" sz="1200" dirty="0" err="1"/>
              <a:t>Bengtsson</a:t>
            </a:r>
            <a:r>
              <a:rPr lang="en-US" sz="1200" dirty="0"/>
              <a:t>, M., &amp; </a:t>
            </a:r>
            <a:r>
              <a:rPr lang="en-US" sz="1200" dirty="0" err="1"/>
              <a:t>Kock</a:t>
            </a:r>
            <a:r>
              <a:rPr lang="en-US" sz="1200" dirty="0"/>
              <a:t>, S. (2014). The coopetition paradox and tension in coopetition at multiple levels. </a:t>
            </a:r>
            <a:r>
              <a:rPr lang="en-US" sz="1200" i="1" dirty="0"/>
              <a:t>Industrial Marketing Management</a:t>
            </a:r>
            <a:r>
              <a:rPr lang="en-US" sz="1200" dirty="0"/>
              <a:t>, </a:t>
            </a:r>
            <a:r>
              <a:rPr lang="en-US" sz="1200" i="1" dirty="0"/>
              <a:t>43</a:t>
            </a:r>
            <a:r>
              <a:rPr lang="en-US" sz="1200" dirty="0"/>
              <a:t>(2), 189-198.</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9" y="1433812"/>
            <a:ext cx="7279487" cy="365137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C1BE7162-2B0B-F54A-95B3-F1CF4FCD39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660" y="5756792"/>
            <a:ext cx="694261" cy="694261"/>
          </a:xfrm>
          <a:prstGeom prst="rect">
            <a:avLst/>
          </a:prstGeom>
        </p:spPr>
      </p:pic>
    </p:spTree>
    <p:extLst>
      <p:ext uri="{BB962C8B-B14F-4D97-AF65-F5344CB8AC3E}">
        <p14:creationId xmlns:p14="http://schemas.microsoft.com/office/powerpoint/2010/main" val="1425545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499570-A115-2E45-B640-ABF7D87CA218}"/>
              </a:ext>
            </a:extLst>
          </p:cNvPr>
          <p:cNvSpPr txBox="1"/>
          <p:nvPr/>
        </p:nvSpPr>
        <p:spPr>
          <a:xfrm>
            <a:off x="1357024" y="1470837"/>
            <a:ext cx="6429965" cy="646331"/>
          </a:xfrm>
          <a:prstGeom prst="rect">
            <a:avLst/>
          </a:prstGeom>
          <a:noFill/>
        </p:spPr>
        <p:txBody>
          <a:bodyPr wrap="none" rtlCol="0">
            <a:spAutoFit/>
          </a:bodyPr>
          <a:lstStyle/>
          <a:p>
            <a:pPr algn="ctr"/>
            <a:r>
              <a:rPr lang="en-GB" altLang="en-US" dirty="0">
                <a:cs typeface="Arial" panose="020B0604020202020204" pitchFamily="34" charset="0"/>
              </a:rPr>
              <a:t>Understanding the </a:t>
            </a:r>
            <a:r>
              <a:rPr lang="en-GB" altLang="en-US" dirty="0"/>
              <a:t>competitive business strategies for growth</a:t>
            </a:r>
            <a:br>
              <a:rPr lang="en-GB" altLang="en-US" dirty="0"/>
            </a:br>
            <a:endParaRPr lang="en-US" spc="113" dirty="0">
              <a:solidFill>
                <a:schemeClr val="bg1">
                  <a:lumMod val="50000"/>
                </a:schemeClr>
              </a:solidFill>
              <a:latin typeface="Noto Sans ExtraLight" panose="020B0302040504020204" pitchFamily="34" charset="0"/>
              <a:ea typeface="Noto Sans ExtraLight" panose="020B0302040504020204" pitchFamily="34" charset="0"/>
              <a:cs typeface="Noto Sans ExtraLight" panose="020B0302040504020204" pitchFamily="34" charset="0"/>
            </a:endParaRPr>
          </a:p>
        </p:txBody>
      </p:sp>
      <p:sp>
        <p:nvSpPr>
          <p:cNvPr id="7" name="Isosceles Triangle 3">
            <a:extLst>
              <a:ext uri="{FF2B5EF4-FFF2-40B4-BE49-F238E27FC236}">
                <a16:creationId xmlns:a16="http://schemas.microsoft.com/office/drawing/2014/main" id="{9B051D25-80B3-3142-9466-9B55F1AF7934}"/>
              </a:ext>
            </a:extLst>
          </p:cNvPr>
          <p:cNvSpPr>
            <a:spLocks noChangeAspect="1"/>
          </p:cNvSpPr>
          <p:nvPr/>
        </p:nvSpPr>
        <p:spPr>
          <a:xfrm>
            <a:off x="774695" y="2132671"/>
            <a:ext cx="2196244" cy="147616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8" name="Isosceles Triangle 4">
            <a:extLst>
              <a:ext uri="{FF2B5EF4-FFF2-40B4-BE49-F238E27FC236}">
                <a16:creationId xmlns:a16="http://schemas.microsoft.com/office/drawing/2014/main" id="{E7E6E815-2272-074B-B029-C5B2FA4095F5}"/>
              </a:ext>
            </a:extLst>
          </p:cNvPr>
          <p:cNvSpPr>
            <a:spLocks noChangeAspect="1"/>
          </p:cNvSpPr>
          <p:nvPr/>
        </p:nvSpPr>
        <p:spPr>
          <a:xfrm rot="10800000">
            <a:off x="1169274" y="2132670"/>
            <a:ext cx="710990" cy="477879"/>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9" name="Isosceles Triangle 5">
            <a:extLst>
              <a:ext uri="{FF2B5EF4-FFF2-40B4-BE49-F238E27FC236}">
                <a16:creationId xmlns:a16="http://schemas.microsoft.com/office/drawing/2014/main" id="{1D439FFE-9AEC-D34C-A1C4-3557FAF76854}"/>
              </a:ext>
            </a:extLst>
          </p:cNvPr>
          <p:cNvSpPr>
            <a:spLocks noChangeAspect="1"/>
          </p:cNvSpPr>
          <p:nvPr/>
        </p:nvSpPr>
        <p:spPr>
          <a:xfrm rot="10800000">
            <a:off x="774695" y="3609021"/>
            <a:ext cx="2196244" cy="1476164"/>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1" name="Isosceles Triangle 8">
            <a:extLst>
              <a:ext uri="{FF2B5EF4-FFF2-40B4-BE49-F238E27FC236}">
                <a16:creationId xmlns:a16="http://schemas.microsoft.com/office/drawing/2014/main" id="{294C4EFF-F8BA-AC48-BB25-C0139A21B978}"/>
              </a:ext>
            </a:extLst>
          </p:cNvPr>
          <p:cNvSpPr>
            <a:spLocks noChangeAspect="1"/>
          </p:cNvSpPr>
          <p:nvPr/>
        </p:nvSpPr>
        <p:spPr>
          <a:xfrm>
            <a:off x="2578716" y="2132671"/>
            <a:ext cx="2196244" cy="147616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2" name="Isosceles Triangle 9">
            <a:extLst>
              <a:ext uri="{FF2B5EF4-FFF2-40B4-BE49-F238E27FC236}">
                <a16:creationId xmlns:a16="http://schemas.microsoft.com/office/drawing/2014/main" id="{35AE559E-FBB8-594E-B0A3-343D9BE49D11}"/>
              </a:ext>
            </a:extLst>
          </p:cNvPr>
          <p:cNvSpPr>
            <a:spLocks noChangeAspect="1"/>
          </p:cNvSpPr>
          <p:nvPr/>
        </p:nvSpPr>
        <p:spPr>
          <a:xfrm rot="10800000">
            <a:off x="2973296" y="2132670"/>
            <a:ext cx="710990" cy="477879"/>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3" name="Isosceles Triangle 10">
            <a:extLst>
              <a:ext uri="{FF2B5EF4-FFF2-40B4-BE49-F238E27FC236}">
                <a16:creationId xmlns:a16="http://schemas.microsoft.com/office/drawing/2014/main" id="{051BFC3C-D48B-484C-AB44-2D8F0991BDA5}"/>
              </a:ext>
            </a:extLst>
          </p:cNvPr>
          <p:cNvSpPr>
            <a:spLocks noChangeAspect="1"/>
          </p:cNvSpPr>
          <p:nvPr/>
        </p:nvSpPr>
        <p:spPr>
          <a:xfrm rot="10800000">
            <a:off x="2578716" y="3609021"/>
            <a:ext cx="2196244" cy="1476164"/>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5" name="Isosceles Triangle 12">
            <a:extLst>
              <a:ext uri="{FF2B5EF4-FFF2-40B4-BE49-F238E27FC236}">
                <a16:creationId xmlns:a16="http://schemas.microsoft.com/office/drawing/2014/main" id="{F4152BB7-3D28-AC43-B8B6-E4A4C28D3910}"/>
              </a:ext>
            </a:extLst>
          </p:cNvPr>
          <p:cNvSpPr>
            <a:spLocks noChangeAspect="1"/>
          </p:cNvSpPr>
          <p:nvPr/>
        </p:nvSpPr>
        <p:spPr>
          <a:xfrm>
            <a:off x="4384022" y="2132671"/>
            <a:ext cx="2196244" cy="1476164"/>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6" name="Isosceles Triangle 13">
            <a:extLst>
              <a:ext uri="{FF2B5EF4-FFF2-40B4-BE49-F238E27FC236}">
                <a16:creationId xmlns:a16="http://schemas.microsoft.com/office/drawing/2014/main" id="{AB2E35F5-0B98-5B49-82B0-11B4492F9C07}"/>
              </a:ext>
            </a:extLst>
          </p:cNvPr>
          <p:cNvSpPr>
            <a:spLocks noChangeAspect="1"/>
          </p:cNvSpPr>
          <p:nvPr/>
        </p:nvSpPr>
        <p:spPr>
          <a:xfrm rot="10800000">
            <a:off x="4778601" y="2132670"/>
            <a:ext cx="710990" cy="477879"/>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7" name="Isosceles Triangle 14">
            <a:extLst>
              <a:ext uri="{FF2B5EF4-FFF2-40B4-BE49-F238E27FC236}">
                <a16:creationId xmlns:a16="http://schemas.microsoft.com/office/drawing/2014/main" id="{850E4A9C-30A3-624A-86F4-47829A9FCCF8}"/>
              </a:ext>
            </a:extLst>
          </p:cNvPr>
          <p:cNvSpPr>
            <a:spLocks noChangeAspect="1"/>
          </p:cNvSpPr>
          <p:nvPr/>
        </p:nvSpPr>
        <p:spPr>
          <a:xfrm rot="10800000">
            <a:off x="4384022" y="3609021"/>
            <a:ext cx="2196244" cy="1476164"/>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9" name="Isosceles Triangle 16">
            <a:extLst>
              <a:ext uri="{FF2B5EF4-FFF2-40B4-BE49-F238E27FC236}">
                <a16:creationId xmlns:a16="http://schemas.microsoft.com/office/drawing/2014/main" id="{D39D3935-CB61-9E48-A43E-0F7552083E27}"/>
              </a:ext>
            </a:extLst>
          </p:cNvPr>
          <p:cNvSpPr>
            <a:spLocks noChangeAspect="1"/>
          </p:cNvSpPr>
          <p:nvPr/>
        </p:nvSpPr>
        <p:spPr>
          <a:xfrm>
            <a:off x="6171668" y="2132671"/>
            <a:ext cx="2196244" cy="1476164"/>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0" name="Isosceles Triangle 17">
            <a:extLst>
              <a:ext uri="{FF2B5EF4-FFF2-40B4-BE49-F238E27FC236}">
                <a16:creationId xmlns:a16="http://schemas.microsoft.com/office/drawing/2014/main" id="{8347B66F-F5AC-8A49-9316-F94557E3CE4B}"/>
              </a:ext>
            </a:extLst>
          </p:cNvPr>
          <p:cNvSpPr>
            <a:spLocks noChangeAspect="1"/>
          </p:cNvSpPr>
          <p:nvPr/>
        </p:nvSpPr>
        <p:spPr>
          <a:xfrm rot="10800000">
            <a:off x="6566247" y="2132670"/>
            <a:ext cx="710990" cy="477879"/>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1" name="Isosceles Triangle 18">
            <a:extLst>
              <a:ext uri="{FF2B5EF4-FFF2-40B4-BE49-F238E27FC236}">
                <a16:creationId xmlns:a16="http://schemas.microsoft.com/office/drawing/2014/main" id="{6A5CC6EC-D30B-6E46-A910-4F39E592EC60}"/>
              </a:ext>
            </a:extLst>
          </p:cNvPr>
          <p:cNvSpPr>
            <a:spLocks noChangeAspect="1"/>
          </p:cNvSpPr>
          <p:nvPr/>
        </p:nvSpPr>
        <p:spPr>
          <a:xfrm rot="10800000">
            <a:off x="6171668" y="3609021"/>
            <a:ext cx="2196244" cy="1476164"/>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2" name="TextBox 21">
            <a:extLst>
              <a:ext uri="{FF2B5EF4-FFF2-40B4-BE49-F238E27FC236}">
                <a16:creationId xmlns:a16="http://schemas.microsoft.com/office/drawing/2014/main" id="{1866CFED-B22E-9F48-B737-BF5FBCDFE7E2}"/>
              </a:ext>
            </a:extLst>
          </p:cNvPr>
          <p:cNvSpPr txBox="1"/>
          <p:nvPr/>
        </p:nvSpPr>
        <p:spPr>
          <a:xfrm>
            <a:off x="1111839" y="1922789"/>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01</a:t>
            </a:r>
            <a:endParaRPr lang="en-US" sz="300" b="1" dirty="0">
              <a:solidFill>
                <a:srgbClr val="FFC000"/>
              </a:solidFill>
              <a:latin typeface="PT Sans" panose="020B0503020203020204" pitchFamily="34" charset="77"/>
            </a:endParaRPr>
          </a:p>
        </p:txBody>
      </p:sp>
      <p:sp>
        <p:nvSpPr>
          <p:cNvPr id="23" name="TextBox 22">
            <a:extLst>
              <a:ext uri="{FF2B5EF4-FFF2-40B4-BE49-F238E27FC236}">
                <a16:creationId xmlns:a16="http://schemas.microsoft.com/office/drawing/2014/main" id="{CF4021DA-999B-CB44-9EEA-A085F837AFAF}"/>
              </a:ext>
            </a:extLst>
          </p:cNvPr>
          <p:cNvSpPr txBox="1"/>
          <p:nvPr/>
        </p:nvSpPr>
        <p:spPr>
          <a:xfrm>
            <a:off x="2915861" y="1922789"/>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02</a:t>
            </a:r>
            <a:endParaRPr lang="en-US" sz="300" b="1" dirty="0">
              <a:solidFill>
                <a:srgbClr val="FFC000"/>
              </a:solidFill>
              <a:latin typeface="PT Sans" panose="020B0503020203020204" pitchFamily="34" charset="77"/>
            </a:endParaRPr>
          </a:p>
        </p:txBody>
      </p:sp>
      <p:sp>
        <p:nvSpPr>
          <p:cNvPr id="24" name="TextBox 23">
            <a:extLst>
              <a:ext uri="{FF2B5EF4-FFF2-40B4-BE49-F238E27FC236}">
                <a16:creationId xmlns:a16="http://schemas.microsoft.com/office/drawing/2014/main" id="{B6830196-DB77-AF43-B6AE-48BBB354241C}"/>
              </a:ext>
            </a:extLst>
          </p:cNvPr>
          <p:cNvSpPr txBox="1"/>
          <p:nvPr/>
        </p:nvSpPr>
        <p:spPr>
          <a:xfrm>
            <a:off x="4721165" y="1922789"/>
            <a:ext cx="825868"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03</a:t>
            </a:r>
          </a:p>
        </p:txBody>
      </p:sp>
      <p:sp>
        <p:nvSpPr>
          <p:cNvPr id="25" name="TextBox 24">
            <a:extLst>
              <a:ext uri="{FF2B5EF4-FFF2-40B4-BE49-F238E27FC236}">
                <a16:creationId xmlns:a16="http://schemas.microsoft.com/office/drawing/2014/main" id="{D836B0C4-0EBC-1C4F-92D4-2E5B9B0046EA}"/>
              </a:ext>
            </a:extLst>
          </p:cNvPr>
          <p:cNvSpPr txBox="1"/>
          <p:nvPr/>
        </p:nvSpPr>
        <p:spPr>
          <a:xfrm>
            <a:off x="6508373" y="1922789"/>
            <a:ext cx="825868"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04</a:t>
            </a:r>
            <a:endParaRPr lang="en-US" sz="675" b="1" dirty="0">
              <a:solidFill>
                <a:srgbClr val="FFC000"/>
              </a:solidFill>
              <a:latin typeface="PT Sans" panose="020B0503020203020204" pitchFamily="34" charset="77"/>
            </a:endParaRPr>
          </a:p>
        </p:txBody>
      </p:sp>
      <p:sp>
        <p:nvSpPr>
          <p:cNvPr id="26" name="Freeform 929">
            <a:extLst>
              <a:ext uri="{FF2B5EF4-FFF2-40B4-BE49-F238E27FC236}">
                <a16:creationId xmlns:a16="http://schemas.microsoft.com/office/drawing/2014/main" id="{F9AACD04-BA22-D941-998D-F3DBC81944E4}"/>
              </a:ext>
            </a:extLst>
          </p:cNvPr>
          <p:cNvSpPr>
            <a:spLocks noChangeArrowheads="1"/>
          </p:cNvSpPr>
          <p:nvPr/>
        </p:nvSpPr>
        <p:spPr bwMode="auto">
          <a:xfrm>
            <a:off x="1671110" y="2762577"/>
            <a:ext cx="418309" cy="361862"/>
          </a:xfrm>
          <a:custGeom>
            <a:avLst/>
            <a:gdLst>
              <a:gd name="T0" fmla="*/ 210775 w 293328"/>
              <a:gd name="T1" fmla="*/ 250735 h 293238"/>
              <a:gd name="T2" fmla="*/ 123825 w 293328"/>
              <a:gd name="T3" fmla="*/ 250735 h 293238"/>
              <a:gd name="T4" fmla="*/ 96940 w 293328"/>
              <a:gd name="T5" fmla="*/ 245972 h 293238"/>
              <a:gd name="T6" fmla="*/ 39585 w 293328"/>
              <a:gd name="T7" fmla="*/ 255131 h 293238"/>
              <a:gd name="T8" fmla="*/ 220663 w 293328"/>
              <a:gd name="T9" fmla="*/ 211047 h 293238"/>
              <a:gd name="T10" fmla="*/ 254000 w 293328"/>
              <a:gd name="T11" fmla="*/ 220206 h 293238"/>
              <a:gd name="T12" fmla="*/ 220663 w 293328"/>
              <a:gd name="T13" fmla="*/ 211047 h 293238"/>
              <a:gd name="T14" fmla="*/ 198071 w 293328"/>
              <a:gd name="T15" fmla="*/ 215810 h 293238"/>
              <a:gd name="T16" fmla="*/ 155575 w 293328"/>
              <a:gd name="T17" fmla="*/ 215810 h 293238"/>
              <a:gd name="T18" fmla="*/ 131899 w 293328"/>
              <a:gd name="T19" fmla="*/ 211047 h 293238"/>
              <a:gd name="T20" fmla="*/ 99520 w 293328"/>
              <a:gd name="T21" fmla="*/ 220206 h 293238"/>
              <a:gd name="T22" fmla="*/ 39687 w 293328"/>
              <a:gd name="T23" fmla="*/ 211047 h 293238"/>
              <a:gd name="T24" fmla="*/ 73024 w 293328"/>
              <a:gd name="T25" fmla="*/ 220206 h 293238"/>
              <a:gd name="T26" fmla="*/ 39687 w 293328"/>
              <a:gd name="T27" fmla="*/ 211047 h 293238"/>
              <a:gd name="T28" fmla="*/ 219104 w 293328"/>
              <a:gd name="T29" fmla="*/ 140601 h 293238"/>
              <a:gd name="T30" fmla="*/ 231675 w 293328"/>
              <a:gd name="T31" fmla="*/ 168703 h 293238"/>
              <a:gd name="T32" fmla="*/ 231675 w 293328"/>
              <a:gd name="T33" fmla="*/ 126910 h 293238"/>
              <a:gd name="T34" fmla="*/ 214794 w 293328"/>
              <a:gd name="T35" fmla="*/ 170865 h 293238"/>
              <a:gd name="T36" fmla="*/ 179237 w 293328"/>
              <a:gd name="T37" fmla="*/ 170144 h 293238"/>
              <a:gd name="T38" fmla="*/ 208688 w 293328"/>
              <a:gd name="T39" fmla="*/ 163659 h 293238"/>
              <a:gd name="T40" fmla="*/ 214435 w 293328"/>
              <a:gd name="T41" fmla="*/ 133755 h 293238"/>
              <a:gd name="T42" fmla="*/ 45289 w 293328"/>
              <a:gd name="T43" fmla="*/ 126910 h 293238"/>
              <a:gd name="T44" fmla="*/ 77812 w 293328"/>
              <a:gd name="T45" fmla="*/ 135917 h 293238"/>
              <a:gd name="T46" fmla="*/ 43860 w 293328"/>
              <a:gd name="T47" fmla="*/ 167262 h 293238"/>
              <a:gd name="T48" fmla="*/ 93895 w 293328"/>
              <a:gd name="T49" fmla="*/ 167262 h 293238"/>
              <a:gd name="T50" fmla="*/ 102829 w 293328"/>
              <a:gd name="T51" fmla="*/ 157894 h 293238"/>
              <a:gd name="T52" fmla="*/ 45289 w 293328"/>
              <a:gd name="T53" fmla="*/ 177350 h 293238"/>
              <a:gd name="T54" fmla="*/ 45289 w 293328"/>
              <a:gd name="T55" fmla="*/ 126910 h 293238"/>
              <a:gd name="T56" fmla="*/ 8987 w 293328"/>
              <a:gd name="T57" fmla="*/ 270950 h 293238"/>
              <a:gd name="T58" fmla="*/ 284341 w 293328"/>
              <a:gd name="T59" fmla="*/ 270950 h 293238"/>
              <a:gd name="T60" fmla="*/ 220715 w 293328"/>
              <a:gd name="T61" fmla="*/ 103437 h 293238"/>
              <a:gd name="T62" fmla="*/ 143788 w 293328"/>
              <a:gd name="T63" fmla="*/ 185756 h 293238"/>
              <a:gd name="T64" fmla="*/ 146664 w 293328"/>
              <a:gd name="T65" fmla="*/ 56186 h 293238"/>
              <a:gd name="T66" fmla="*/ 140900 w 293328"/>
              <a:gd name="T67" fmla="*/ 82138 h 293238"/>
              <a:gd name="T68" fmla="*/ 152427 w 293328"/>
              <a:gd name="T69" fmla="*/ 82138 h 293238"/>
              <a:gd name="T70" fmla="*/ 146664 w 293328"/>
              <a:gd name="T71" fmla="*/ 56186 h 293238"/>
              <a:gd name="T72" fmla="*/ 161792 w 293328"/>
              <a:gd name="T73" fmla="*/ 82859 h 293238"/>
              <a:gd name="T74" fmla="*/ 163232 w 293328"/>
              <a:gd name="T75" fmla="*/ 121787 h 293238"/>
              <a:gd name="T76" fmla="*/ 125772 w 293328"/>
              <a:gd name="T77" fmla="*/ 116380 h 293238"/>
              <a:gd name="T78" fmla="*/ 146664 w 293328"/>
              <a:gd name="T79" fmla="*/ 47535 h 293238"/>
              <a:gd name="T80" fmla="*/ 80162 w 293328"/>
              <a:gd name="T81" fmla="*/ 93372 h 293238"/>
              <a:gd name="T82" fmla="*/ 213525 w 293328"/>
              <a:gd name="T83" fmla="*/ 31184 h 293238"/>
              <a:gd name="T84" fmla="*/ 148102 w 293328"/>
              <a:gd name="T85" fmla="*/ 269 h 293238"/>
              <a:gd name="T86" fmla="*/ 222153 w 293328"/>
              <a:gd name="T87" fmla="*/ 93372 h 293238"/>
              <a:gd name="T88" fmla="*/ 293328 w 293328"/>
              <a:gd name="T89" fmla="*/ 117097 h 293238"/>
              <a:gd name="T90" fmla="*/ 22287 w 293328"/>
              <a:gd name="T91" fmla="*/ 293238 h 293238"/>
              <a:gd name="T92" fmla="*/ 22287 w 293328"/>
              <a:gd name="T93" fmla="*/ 94810 h 293238"/>
              <a:gd name="T94" fmla="*/ 71175 w 293328"/>
              <a:gd name="T95" fmla="*/ 27949 h 29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7" name="Freeform 945">
            <a:extLst>
              <a:ext uri="{FF2B5EF4-FFF2-40B4-BE49-F238E27FC236}">
                <a16:creationId xmlns:a16="http://schemas.microsoft.com/office/drawing/2014/main" id="{AC8BB63D-14E1-C34A-8482-316D4956CE05}"/>
              </a:ext>
            </a:extLst>
          </p:cNvPr>
          <p:cNvSpPr>
            <a:spLocks noChangeArrowheads="1"/>
          </p:cNvSpPr>
          <p:nvPr/>
        </p:nvSpPr>
        <p:spPr bwMode="auto">
          <a:xfrm>
            <a:off x="3494328" y="2762575"/>
            <a:ext cx="366304" cy="361863"/>
          </a:xfrm>
          <a:custGeom>
            <a:avLst/>
            <a:gdLst>
              <a:gd name="T0" fmla="*/ 38696 w 258044"/>
              <a:gd name="T1" fmla="*/ 193199 h 294045"/>
              <a:gd name="T2" fmla="*/ 63614 w 258044"/>
              <a:gd name="T3" fmla="*/ 218118 h 294045"/>
              <a:gd name="T4" fmla="*/ 72870 w 258044"/>
              <a:gd name="T5" fmla="*/ 183944 h 294045"/>
              <a:gd name="T6" fmla="*/ 52935 w 258044"/>
              <a:gd name="T7" fmla="*/ 169348 h 294045"/>
              <a:gd name="T8" fmla="*/ 80701 w 258044"/>
              <a:gd name="T9" fmla="*/ 179316 h 294045"/>
              <a:gd name="T10" fmla="*/ 86041 w 258044"/>
              <a:gd name="T11" fmla="*/ 208151 h 294045"/>
              <a:gd name="T12" fmla="*/ 65038 w 258044"/>
              <a:gd name="T13" fmla="*/ 227374 h 294045"/>
              <a:gd name="T14" fmla="*/ 39052 w 258044"/>
              <a:gd name="T15" fmla="*/ 220610 h 294045"/>
              <a:gd name="T16" fmla="*/ 29796 w 258044"/>
              <a:gd name="T17" fmla="*/ 192843 h 294045"/>
              <a:gd name="T18" fmla="*/ 48663 w 258044"/>
              <a:gd name="T19" fmla="*/ 170772 h 294045"/>
              <a:gd name="T20" fmla="*/ 205416 w 258044"/>
              <a:gd name="T21" fmla="*/ 124542 h 294045"/>
              <a:gd name="T22" fmla="*/ 128620 w 258044"/>
              <a:gd name="T23" fmla="*/ 209910 h 294045"/>
              <a:gd name="T24" fmla="*/ 128620 w 258044"/>
              <a:gd name="T25" fmla="*/ 201337 h 294045"/>
              <a:gd name="T26" fmla="*/ 205416 w 258044"/>
              <a:gd name="T27" fmla="*/ 124542 h 294045"/>
              <a:gd name="T28" fmla="*/ 241789 w 258044"/>
              <a:gd name="T29" fmla="*/ 94455 h 294045"/>
              <a:gd name="T30" fmla="*/ 113699 w 258044"/>
              <a:gd name="T31" fmla="*/ 191368 h 294045"/>
              <a:gd name="T32" fmla="*/ 92111 w 258044"/>
              <a:gd name="T33" fmla="*/ 243607 h 294045"/>
              <a:gd name="T34" fmla="*/ 195015 w 258044"/>
              <a:gd name="T35" fmla="*/ 229556 h 294045"/>
              <a:gd name="T36" fmla="*/ 248986 w 258044"/>
              <a:gd name="T37" fmla="*/ 278914 h 294045"/>
              <a:gd name="T38" fmla="*/ 243229 w 258044"/>
              <a:gd name="T39" fmla="*/ 92653 h 294045"/>
              <a:gd name="T40" fmla="*/ 131914 w 258044"/>
              <a:gd name="T41" fmla="*/ 52628 h 294045"/>
              <a:gd name="T42" fmla="*/ 55119 w 258044"/>
              <a:gd name="T43" fmla="*/ 129066 h 294045"/>
              <a:gd name="T44" fmla="*/ 46546 w 258044"/>
              <a:gd name="T45" fmla="*/ 129066 h 294045"/>
              <a:gd name="T46" fmla="*/ 210486 w 258044"/>
              <a:gd name="T47" fmla="*/ 9791 h 294045"/>
              <a:gd name="T48" fmla="*/ 157235 w 258044"/>
              <a:gd name="T49" fmla="*/ 63832 h 294045"/>
              <a:gd name="T50" fmla="*/ 114749 w 258044"/>
              <a:gd name="T51" fmla="*/ 109256 h 294045"/>
              <a:gd name="T52" fmla="*/ 67644 w 258044"/>
              <a:gd name="T53" fmla="*/ 153899 h 294045"/>
              <a:gd name="T54" fmla="*/ 25906 w 258044"/>
              <a:gd name="T55" fmla="*/ 166509 h 294045"/>
              <a:gd name="T56" fmla="*/ 91751 w 258044"/>
              <a:gd name="T57" fmla="*/ 232439 h 294045"/>
              <a:gd name="T58" fmla="*/ 105423 w 258044"/>
              <a:gd name="T59" fmla="*/ 186684 h 294045"/>
              <a:gd name="T60" fmla="*/ 193935 w 258044"/>
              <a:gd name="T61" fmla="*/ 100940 h 294045"/>
              <a:gd name="T62" fmla="*/ 236431 w 258044"/>
              <a:gd name="T63" fmla="*/ 86490 h 294045"/>
              <a:gd name="T64" fmla="*/ 248266 w 258044"/>
              <a:gd name="T65" fmla="*/ 47619 h 294045"/>
              <a:gd name="T66" fmla="*/ 212645 w 258044"/>
              <a:gd name="T67" fmla="*/ 80044 h 294045"/>
              <a:gd name="T68" fmla="*/ 184580 w 258044"/>
              <a:gd name="T69" fmla="*/ 70317 h 294045"/>
              <a:gd name="T70" fmla="*/ 179183 w 258044"/>
              <a:gd name="T71" fmla="*/ 41135 h 294045"/>
              <a:gd name="T72" fmla="*/ 128811 w 258044"/>
              <a:gd name="T73" fmla="*/ 9071 h 294045"/>
              <a:gd name="T74" fmla="*/ 14752 w 258044"/>
              <a:gd name="T75" fmla="*/ 165788 h 294045"/>
              <a:gd name="T76" fmla="*/ 66564 w 258044"/>
              <a:gd name="T77" fmla="*/ 144532 h 294045"/>
              <a:gd name="T78" fmla="*/ 147880 w 258044"/>
              <a:gd name="T79" fmla="*/ 63471 h 294045"/>
              <a:gd name="T80" fmla="*/ 165151 w 258044"/>
              <a:gd name="T81" fmla="*/ 14835 h 294045"/>
              <a:gd name="T82" fmla="*/ 128811 w 258044"/>
              <a:gd name="T83" fmla="*/ 64 h 294045"/>
              <a:gd name="T84" fmla="*/ 220561 w 258044"/>
              <a:gd name="T85" fmla="*/ 2946 h 294045"/>
              <a:gd name="T86" fmla="*/ 222360 w 258044"/>
              <a:gd name="T87" fmla="*/ 10512 h 294045"/>
              <a:gd name="T88" fmla="*/ 192496 w 258044"/>
              <a:gd name="T89" fmla="*/ 65633 h 294045"/>
              <a:gd name="T90" fmla="*/ 247546 w 258044"/>
              <a:gd name="T91" fmla="*/ 35731 h 294045"/>
              <a:gd name="T92" fmla="*/ 255102 w 258044"/>
              <a:gd name="T93" fmla="*/ 37532 h 294045"/>
              <a:gd name="T94" fmla="*/ 257981 w 258044"/>
              <a:gd name="T95" fmla="*/ 129041 h 294045"/>
              <a:gd name="T96" fmla="*/ 255102 w 258044"/>
              <a:gd name="T97" fmla="*/ 293685 h 294045"/>
              <a:gd name="T98" fmla="*/ 250065 w 258044"/>
              <a:gd name="T99" fmla="*/ 292604 h 294045"/>
              <a:gd name="T100" fmla="*/ 128811 w 258044"/>
              <a:gd name="T101" fmla="*/ 258378 h 294045"/>
              <a:gd name="T102" fmla="*/ 59008 w 258044"/>
              <a:gd name="T103" fmla="*/ 254775 h 294045"/>
              <a:gd name="T104" fmla="*/ 8636 w 258044"/>
              <a:gd name="T105" fmla="*/ 175876 h 294045"/>
              <a:gd name="T106" fmla="*/ 128811 w 258044"/>
              <a:gd name="T107" fmla="*/ 64 h 29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8044" h="294045">
                <a:moveTo>
                  <a:pt x="52935" y="178604"/>
                </a:moveTo>
                <a:lnTo>
                  <a:pt x="38696" y="193199"/>
                </a:lnTo>
                <a:lnTo>
                  <a:pt x="44035" y="212779"/>
                </a:lnTo>
                <a:lnTo>
                  <a:pt x="63614" y="218118"/>
                </a:lnTo>
                <a:lnTo>
                  <a:pt x="78210" y="203523"/>
                </a:lnTo>
                <a:lnTo>
                  <a:pt x="72870" y="183944"/>
                </a:lnTo>
                <a:lnTo>
                  <a:pt x="52935" y="178604"/>
                </a:lnTo>
                <a:close/>
                <a:moveTo>
                  <a:pt x="52935" y="169348"/>
                </a:moveTo>
                <a:lnTo>
                  <a:pt x="77498" y="176112"/>
                </a:lnTo>
                <a:cubicBezTo>
                  <a:pt x="78922" y="176468"/>
                  <a:pt x="80345" y="177536"/>
                  <a:pt x="80701" y="179316"/>
                </a:cubicBezTo>
                <a:lnTo>
                  <a:pt x="87465" y="203879"/>
                </a:lnTo>
                <a:cubicBezTo>
                  <a:pt x="87465" y="205303"/>
                  <a:pt x="87109" y="207083"/>
                  <a:pt x="86041" y="208151"/>
                </a:cubicBezTo>
                <a:lnTo>
                  <a:pt x="67886" y="226306"/>
                </a:lnTo>
                <a:cubicBezTo>
                  <a:pt x="67174" y="227018"/>
                  <a:pt x="66106" y="227374"/>
                  <a:pt x="65038" y="227374"/>
                </a:cubicBezTo>
                <a:cubicBezTo>
                  <a:pt x="64326" y="227374"/>
                  <a:pt x="64326" y="227018"/>
                  <a:pt x="63970" y="227018"/>
                </a:cubicBezTo>
                <a:lnTo>
                  <a:pt x="39052" y="220610"/>
                </a:lnTo>
                <a:cubicBezTo>
                  <a:pt x="37628" y="220254"/>
                  <a:pt x="36560" y="219186"/>
                  <a:pt x="36204" y="217762"/>
                </a:cubicBezTo>
                <a:lnTo>
                  <a:pt x="29796" y="192843"/>
                </a:lnTo>
                <a:cubicBezTo>
                  <a:pt x="29084" y="191419"/>
                  <a:pt x="29796" y="189639"/>
                  <a:pt x="30508" y="188927"/>
                </a:cubicBezTo>
                <a:lnTo>
                  <a:pt x="48663" y="170772"/>
                </a:lnTo>
                <a:cubicBezTo>
                  <a:pt x="49731" y="169348"/>
                  <a:pt x="51511" y="168992"/>
                  <a:pt x="52935" y="169348"/>
                </a:cubicBezTo>
                <a:close/>
                <a:moveTo>
                  <a:pt x="205416" y="124542"/>
                </a:moveTo>
                <a:cubicBezTo>
                  <a:pt x="207559" y="124542"/>
                  <a:pt x="209702" y="126328"/>
                  <a:pt x="209702" y="128828"/>
                </a:cubicBezTo>
                <a:cubicBezTo>
                  <a:pt x="209702" y="173477"/>
                  <a:pt x="173269" y="209910"/>
                  <a:pt x="128620" y="209910"/>
                </a:cubicBezTo>
                <a:cubicBezTo>
                  <a:pt x="126120" y="209910"/>
                  <a:pt x="124334" y="207767"/>
                  <a:pt x="124334" y="205624"/>
                </a:cubicBezTo>
                <a:cubicBezTo>
                  <a:pt x="124334" y="203123"/>
                  <a:pt x="126120" y="201337"/>
                  <a:pt x="128620" y="201337"/>
                </a:cubicBezTo>
                <a:cubicBezTo>
                  <a:pt x="168625" y="201337"/>
                  <a:pt x="201129" y="168476"/>
                  <a:pt x="201129" y="128828"/>
                </a:cubicBezTo>
                <a:cubicBezTo>
                  <a:pt x="201129" y="126328"/>
                  <a:pt x="202915" y="124542"/>
                  <a:pt x="205416" y="124542"/>
                </a:cubicBezTo>
                <a:close/>
                <a:moveTo>
                  <a:pt x="243229" y="92653"/>
                </a:moveTo>
                <a:cubicBezTo>
                  <a:pt x="242509" y="93374"/>
                  <a:pt x="242149" y="94094"/>
                  <a:pt x="241789" y="94455"/>
                </a:cubicBezTo>
                <a:cubicBezTo>
                  <a:pt x="229196" y="107064"/>
                  <a:pt x="211926" y="112828"/>
                  <a:pt x="194655" y="110307"/>
                </a:cubicBezTo>
                <a:lnTo>
                  <a:pt x="113699" y="191368"/>
                </a:lnTo>
                <a:cubicBezTo>
                  <a:pt x="116217" y="208661"/>
                  <a:pt x="110101" y="226314"/>
                  <a:pt x="97867" y="238563"/>
                </a:cubicBezTo>
                <a:cubicBezTo>
                  <a:pt x="96068" y="240365"/>
                  <a:pt x="94269" y="242166"/>
                  <a:pt x="92111" y="243607"/>
                </a:cubicBezTo>
                <a:cubicBezTo>
                  <a:pt x="103984" y="247210"/>
                  <a:pt x="116217" y="249371"/>
                  <a:pt x="128811" y="249371"/>
                </a:cubicBezTo>
                <a:cubicBezTo>
                  <a:pt x="152558" y="249371"/>
                  <a:pt x="175225" y="242526"/>
                  <a:pt x="195015" y="229556"/>
                </a:cubicBezTo>
                <a:cubicBezTo>
                  <a:pt x="196454" y="228476"/>
                  <a:pt x="198973" y="228476"/>
                  <a:pt x="200772" y="230277"/>
                </a:cubicBezTo>
                <a:lnTo>
                  <a:pt x="248986" y="278914"/>
                </a:lnTo>
                <a:lnTo>
                  <a:pt x="248986" y="129041"/>
                </a:lnTo>
                <a:cubicBezTo>
                  <a:pt x="248986" y="116791"/>
                  <a:pt x="246827" y="104542"/>
                  <a:pt x="243229" y="92653"/>
                </a:cubicBezTo>
                <a:close/>
                <a:moveTo>
                  <a:pt x="127270" y="48342"/>
                </a:moveTo>
                <a:cubicBezTo>
                  <a:pt x="130128" y="48342"/>
                  <a:pt x="131914" y="50128"/>
                  <a:pt x="131914" y="52628"/>
                </a:cubicBezTo>
                <a:cubicBezTo>
                  <a:pt x="131914" y="55128"/>
                  <a:pt x="130128" y="56914"/>
                  <a:pt x="127270" y="56914"/>
                </a:cubicBezTo>
                <a:cubicBezTo>
                  <a:pt x="87623" y="56914"/>
                  <a:pt x="55119" y="89418"/>
                  <a:pt x="55119" y="129066"/>
                </a:cubicBezTo>
                <a:cubicBezTo>
                  <a:pt x="55119" y="131567"/>
                  <a:pt x="53333" y="133710"/>
                  <a:pt x="50832" y="133710"/>
                </a:cubicBezTo>
                <a:cubicBezTo>
                  <a:pt x="48332" y="133710"/>
                  <a:pt x="46546" y="131567"/>
                  <a:pt x="46546" y="129066"/>
                </a:cubicBezTo>
                <a:cubicBezTo>
                  <a:pt x="46546" y="84418"/>
                  <a:pt x="82622" y="48342"/>
                  <a:pt x="127270" y="48342"/>
                </a:cubicBezTo>
                <a:close/>
                <a:moveTo>
                  <a:pt x="210486" y="9791"/>
                </a:moveTo>
                <a:cubicBezTo>
                  <a:pt x="195734" y="6909"/>
                  <a:pt x="180623" y="11592"/>
                  <a:pt x="169828" y="22761"/>
                </a:cubicBezTo>
                <a:cubicBezTo>
                  <a:pt x="159034" y="33569"/>
                  <a:pt x="153997" y="49061"/>
                  <a:pt x="157235" y="63832"/>
                </a:cubicBezTo>
                <a:cubicBezTo>
                  <a:pt x="157235" y="65633"/>
                  <a:pt x="156875" y="67074"/>
                  <a:pt x="155796" y="68155"/>
                </a:cubicBezTo>
                <a:lnTo>
                  <a:pt x="114749" y="109256"/>
                </a:lnTo>
                <a:lnTo>
                  <a:pt x="71602" y="152458"/>
                </a:lnTo>
                <a:cubicBezTo>
                  <a:pt x="70522" y="153539"/>
                  <a:pt x="69083" y="153899"/>
                  <a:pt x="67644" y="153899"/>
                </a:cubicBezTo>
                <a:cubicBezTo>
                  <a:pt x="64406" y="153539"/>
                  <a:pt x="61527" y="152819"/>
                  <a:pt x="59008" y="152819"/>
                </a:cubicBezTo>
                <a:cubicBezTo>
                  <a:pt x="46415" y="152819"/>
                  <a:pt x="34542" y="157862"/>
                  <a:pt x="25906" y="166509"/>
                </a:cubicBezTo>
                <a:cubicBezTo>
                  <a:pt x="7916" y="184523"/>
                  <a:pt x="7916" y="214065"/>
                  <a:pt x="25906" y="232439"/>
                </a:cubicBezTo>
                <a:cubicBezTo>
                  <a:pt x="43897" y="250452"/>
                  <a:pt x="73401" y="250452"/>
                  <a:pt x="91751" y="232439"/>
                </a:cubicBezTo>
                <a:cubicBezTo>
                  <a:pt x="102545" y="221270"/>
                  <a:pt x="107222" y="206139"/>
                  <a:pt x="104344" y="190647"/>
                </a:cubicBezTo>
                <a:cubicBezTo>
                  <a:pt x="103984" y="189206"/>
                  <a:pt x="104344" y="187765"/>
                  <a:pt x="105423" y="186684"/>
                </a:cubicBezTo>
                <a:lnTo>
                  <a:pt x="189977" y="102381"/>
                </a:lnTo>
                <a:cubicBezTo>
                  <a:pt x="191057" y="101300"/>
                  <a:pt x="192496" y="100940"/>
                  <a:pt x="193935" y="100940"/>
                </a:cubicBezTo>
                <a:cubicBezTo>
                  <a:pt x="209047" y="104182"/>
                  <a:pt x="224519" y="99138"/>
                  <a:pt x="235313" y="88330"/>
                </a:cubicBezTo>
                <a:lnTo>
                  <a:pt x="236431" y="86490"/>
                </a:lnTo>
                <a:lnTo>
                  <a:pt x="246782" y="69461"/>
                </a:lnTo>
                <a:cubicBezTo>
                  <a:pt x="248986" y="62481"/>
                  <a:pt x="249525" y="55005"/>
                  <a:pt x="248266" y="47619"/>
                </a:cubicBezTo>
                <a:lnTo>
                  <a:pt x="216963" y="78963"/>
                </a:lnTo>
                <a:cubicBezTo>
                  <a:pt x="215883" y="80044"/>
                  <a:pt x="214084" y="80404"/>
                  <a:pt x="212645" y="80044"/>
                </a:cubicBezTo>
                <a:lnTo>
                  <a:pt x="187819" y="73559"/>
                </a:lnTo>
                <a:cubicBezTo>
                  <a:pt x="186379" y="72838"/>
                  <a:pt x="184940" y="71758"/>
                  <a:pt x="184580" y="70317"/>
                </a:cubicBezTo>
                <a:lnTo>
                  <a:pt x="178104" y="45458"/>
                </a:lnTo>
                <a:cubicBezTo>
                  <a:pt x="177384" y="44017"/>
                  <a:pt x="178104" y="42215"/>
                  <a:pt x="179183" y="41135"/>
                </a:cubicBezTo>
                <a:lnTo>
                  <a:pt x="210486" y="9791"/>
                </a:lnTo>
                <a:close/>
                <a:moveTo>
                  <a:pt x="128811" y="9071"/>
                </a:moveTo>
                <a:cubicBezTo>
                  <a:pt x="62966" y="9071"/>
                  <a:pt x="8995" y="62751"/>
                  <a:pt x="8995" y="129041"/>
                </a:cubicBezTo>
                <a:cubicBezTo>
                  <a:pt x="8995" y="142010"/>
                  <a:pt x="11154" y="154260"/>
                  <a:pt x="14752" y="165788"/>
                </a:cubicBezTo>
                <a:cubicBezTo>
                  <a:pt x="16192" y="163987"/>
                  <a:pt x="17991" y="162186"/>
                  <a:pt x="19430" y="160384"/>
                </a:cubicBezTo>
                <a:cubicBezTo>
                  <a:pt x="32023" y="147775"/>
                  <a:pt x="49654" y="142010"/>
                  <a:pt x="66564" y="144532"/>
                </a:cubicBezTo>
                <a:lnTo>
                  <a:pt x="98996" y="112203"/>
                </a:lnTo>
                <a:lnTo>
                  <a:pt x="147880" y="63471"/>
                </a:lnTo>
                <a:cubicBezTo>
                  <a:pt x="145362" y="46178"/>
                  <a:pt x="151119" y="28525"/>
                  <a:pt x="163352" y="16276"/>
                </a:cubicBezTo>
                <a:cubicBezTo>
                  <a:pt x="164072" y="15555"/>
                  <a:pt x="164791" y="15195"/>
                  <a:pt x="165151" y="14835"/>
                </a:cubicBezTo>
                <a:cubicBezTo>
                  <a:pt x="153637" y="10872"/>
                  <a:pt x="141404" y="9071"/>
                  <a:pt x="128811" y="9071"/>
                </a:cubicBezTo>
                <a:close/>
                <a:moveTo>
                  <a:pt x="128811" y="64"/>
                </a:moveTo>
                <a:cubicBezTo>
                  <a:pt x="144282" y="64"/>
                  <a:pt x="159394" y="2946"/>
                  <a:pt x="173786" y="8350"/>
                </a:cubicBezTo>
                <a:cubicBezTo>
                  <a:pt x="187819" y="-296"/>
                  <a:pt x="204729" y="-2458"/>
                  <a:pt x="220561" y="2946"/>
                </a:cubicBezTo>
                <a:cubicBezTo>
                  <a:pt x="222360" y="3666"/>
                  <a:pt x="223080" y="4747"/>
                  <a:pt x="223799" y="6188"/>
                </a:cubicBezTo>
                <a:cubicBezTo>
                  <a:pt x="223799" y="7629"/>
                  <a:pt x="223439" y="9071"/>
                  <a:pt x="222360" y="10512"/>
                </a:cubicBezTo>
                <a:lnTo>
                  <a:pt x="187459" y="45458"/>
                </a:lnTo>
                <a:lnTo>
                  <a:pt x="192496" y="65633"/>
                </a:lnTo>
                <a:lnTo>
                  <a:pt x="212645" y="70677"/>
                </a:lnTo>
                <a:lnTo>
                  <a:pt x="247546" y="35731"/>
                </a:lnTo>
                <a:cubicBezTo>
                  <a:pt x="248626" y="34650"/>
                  <a:pt x="250065" y="33929"/>
                  <a:pt x="251864" y="34289"/>
                </a:cubicBezTo>
                <a:cubicBezTo>
                  <a:pt x="253303" y="34650"/>
                  <a:pt x="254383" y="35731"/>
                  <a:pt x="255102" y="37532"/>
                </a:cubicBezTo>
                <a:cubicBezTo>
                  <a:pt x="260499" y="53384"/>
                  <a:pt x="258340" y="70317"/>
                  <a:pt x="249705" y="84007"/>
                </a:cubicBezTo>
                <a:cubicBezTo>
                  <a:pt x="255102" y="98418"/>
                  <a:pt x="257981" y="113549"/>
                  <a:pt x="257981" y="129041"/>
                </a:cubicBezTo>
                <a:lnTo>
                  <a:pt x="257981" y="289722"/>
                </a:lnTo>
                <a:cubicBezTo>
                  <a:pt x="257981" y="291163"/>
                  <a:pt x="256901" y="292964"/>
                  <a:pt x="255102" y="293685"/>
                </a:cubicBezTo>
                <a:cubicBezTo>
                  <a:pt x="254742" y="293685"/>
                  <a:pt x="254023" y="294045"/>
                  <a:pt x="253303" y="294045"/>
                </a:cubicBezTo>
                <a:cubicBezTo>
                  <a:pt x="252584" y="294045"/>
                  <a:pt x="251144" y="293685"/>
                  <a:pt x="250065" y="292604"/>
                </a:cubicBezTo>
                <a:lnTo>
                  <a:pt x="196814" y="238923"/>
                </a:lnTo>
                <a:cubicBezTo>
                  <a:pt x="176305" y="251893"/>
                  <a:pt x="152918" y="258378"/>
                  <a:pt x="128811" y="258378"/>
                </a:cubicBezTo>
                <a:cubicBezTo>
                  <a:pt x="112619" y="258378"/>
                  <a:pt x="96788" y="255136"/>
                  <a:pt x="82396" y="249371"/>
                </a:cubicBezTo>
                <a:cubicBezTo>
                  <a:pt x="75200" y="252974"/>
                  <a:pt x="66924" y="254775"/>
                  <a:pt x="59008" y="254775"/>
                </a:cubicBezTo>
                <a:cubicBezTo>
                  <a:pt x="44616" y="254775"/>
                  <a:pt x="30584" y="249371"/>
                  <a:pt x="19430" y="238563"/>
                </a:cubicBezTo>
                <a:cubicBezTo>
                  <a:pt x="2519" y="221630"/>
                  <a:pt x="-1079" y="196412"/>
                  <a:pt x="8636" y="175876"/>
                </a:cubicBezTo>
                <a:cubicBezTo>
                  <a:pt x="2879" y="161465"/>
                  <a:pt x="0" y="145613"/>
                  <a:pt x="0" y="129041"/>
                </a:cubicBezTo>
                <a:cubicBezTo>
                  <a:pt x="0" y="58067"/>
                  <a:pt x="57569" y="64"/>
                  <a:pt x="128811" y="64"/>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8" name="Freeform 947">
            <a:extLst>
              <a:ext uri="{FF2B5EF4-FFF2-40B4-BE49-F238E27FC236}">
                <a16:creationId xmlns:a16="http://schemas.microsoft.com/office/drawing/2014/main" id="{6677D571-E189-AA4F-B4B9-570EB3720303}"/>
              </a:ext>
            </a:extLst>
          </p:cNvPr>
          <p:cNvSpPr>
            <a:spLocks noChangeArrowheads="1"/>
          </p:cNvSpPr>
          <p:nvPr/>
        </p:nvSpPr>
        <p:spPr bwMode="auto">
          <a:xfrm>
            <a:off x="5268750" y="2762575"/>
            <a:ext cx="418309" cy="361863"/>
          </a:xfrm>
          <a:custGeom>
            <a:avLst/>
            <a:gdLst>
              <a:gd name="T0" fmla="*/ 278967 w 293081"/>
              <a:gd name="T1" fmla="*/ 284342 h 293329"/>
              <a:gd name="T2" fmla="*/ 149357 w 293081"/>
              <a:gd name="T3" fmla="*/ 262414 h 293329"/>
              <a:gd name="T4" fmla="*/ 124225 w 293081"/>
              <a:gd name="T5" fmla="*/ 245878 h 293329"/>
              <a:gd name="T6" fmla="*/ 223267 w 293081"/>
              <a:gd name="T7" fmla="*/ 133590 h 293329"/>
              <a:gd name="T8" fmla="*/ 184423 w 293081"/>
              <a:gd name="T9" fmla="*/ 177435 h 293329"/>
              <a:gd name="T10" fmla="*/ 216793 w 293081"/>
              <a:gd name="T11" fmla="*/ 133590 h 293329"/>
              <a:gd name="T12" fmla="*/ 168050 w 293081"/>
              <a:gd name="T13" fmla="*/ 139801 h 293329"/>
              <a:gd name="T14" fmla="*/ 125638 w 293081"/>
              <a:gd name="T15" fmla="*/ 175973 h 293329"/>
              <a:gd name="T16" fmla="*/ 104080 w 293081"/>
              <a:gd name="T17" fmla="*/ 133590 h 293329"/>
              <a:gd name="T18" fmla="*/ 74947 w 293081"/>
              <a:gd name="T19" fmla="*/ 175973 h 293329"/>
              <a:gd name="T20" fmla="*/ 68473 w 293081"/>
              <a:gd name="T21" fmla="*/ 169762 h 293329"/>
              <a:gd name="T22" fmla="*/ 52059 w 293081"/>
              <a:gd name="T23" fmla="*/ 109639 h 293329"/>
              <a:gd name="T24" fmla="*/ 75755 w 293081"/>
              <a:gd name="T25" fmla="*/ 193755 h 293329"/>
              <a:gd name="T26" fmla="*/ 214700 w 293081"/>
              <a:gd name="T27" fmla="*/ 194834 h 293329"/>
              <a:gd name="T28" fmla="*/ 248808 w 293081"/>
              <a:gd name="T29" fmla="*/ 109639 h 293329"/>
              <a:gd name="T30" fmla="*/ 193877 w 293081"/>
              <a:gd name="T31" fmla="*/ 109639 h 293329"/>
              <a:gd name="T32" fmla="*/ 122788 w 293081"/>
              <a:gd name="T33" fmla="*/ 109639 h 293329"/>
              <a:gd name="T34" fmla="*/ 222240 w 293081"/>
              <a:gd name="T35" fmla="*/ 79802 h 293329"/>
              <a:gd name="T36" fmla="*/ 264965 w 293081"/>
              <a:gd name="T37" fmla="*/ 100652 h 293329"/>
              <a:gd name="T38" fmla="*/ 222240 w 293081"/>
              <a:gd name="T39" fmla="*/ 79802 h 293329"/>
              <a:gd name="T40" fmla="*/ 170181 w 293081"/>
              <a:gd name="T41" fmla="*/ 100652 h 293329"/>
              <a:gd name="T42" fmla="*/ 213264 w 293081"/>
              <a:gd name="T43" fmla="*/ 79802 h 293329"/>
              <a:gd name="T44" fmla="*/ 80064 w 293081"/>
              <a:gd name="T45" fmla="*/ 81240 h 293329"/>
              <a:gd name="T46" fmla="*/ 142176 w 293081"/>
              <a:gd name="T47" fmla="*/ 81240 h 293329"/>
              <a:gd name="T48" fmla="*/ 8976 w 293081"/>
              <a:gd name="T49" fmla="*/ 79802 h 293329"/>
              <a:gd name="T50" fmla="*/ 52059 w 293081"/>
              <a:gd name="T51" fmla="*/ 100652 h 293329"/>
              <a:gd name="T52" fmla="*/ 8976 w 293081"/>
              <a:gd name="T53" fmla="*/ 79802 h 293329"/>
              <a:gd name="T54" fmla="*/ 277890 w 293081"/>
              <a:gd name="T55" fmla="*/ 70816 h 293329"/>
              <a:gd name="T56" fmla="*/ 151152 w 293081"/>
              <a:gd name="T57" fmla="*/ 44574 h 293329"/>
              <a:gd name="T58" fmla="*/ 197108 w 293081"/>
              <a:gd name="T59" fmla="*/ 44574 h 293329"/>
              <a:gd name="T60" fmla="*/ 82936 w 293081"/>
              <a:gd name="T61" fmla="*/ 70816 h 293329"/>
              <a:gd name="T62" fmla="*/ 95861 w 293081"/>
              <a:gd name="T63" fmla="*/ 44574 h 293329"/>
              <a:gd name="T64" fmla="*/ 72883 w 293081"/>
              <a:gd name="T65" fmla="*/ 70816 h 293329"/>
              <a:gd name="T66" fmla="*/ 44520 w 293081"/>
              <a:gd name="T67" fmla="*/ 8987 h 293329"/>
              <a:gd name="T68" fmla="*/ 248808 w 293081"/>
              <a:gd name="T69" fmla="*/ 8987 h 293329"/>
              <a:gd name="T70" fmla="*/ 253117 w 293081"/>
              <a:gd name="T71" fmla="*/ 0 h 293329"/>
              <a:gd name="T72" fmla="*/ 291533 w 293081"/>
              <a:gd name="T73" fmla="*/ 72254 h 293329"/>
              <a:gd name="T74" fmla="*/ 264965 w 293081"/>
              <a:gd name="T75" fmla="*/ 109639 h 293329"/>
              <a:gd name="T76" fmla="*/ 253117 w 293081"/>
              <a:gd name="T77" fmla="*/ 202742 h 293329"/>
              <a:gd name="T78" fmla="*/ 247372 w 293081"/>
              <a:gd name="T79" fmla="*/ 236892 h 293329"/>
              <a:gd name="T80" fmla="*/ 292610 w 293081"/>
              <a:gd name="T81" fmla="*/ 290453 h 293329"/>
              <a:gd name="T82" fmla="*/ 359 w 293081"/>
              <a:gd name="T83" fmla="*/ 290453 h 293329"/>
              <a:gd name="T84" fmla="*/ 45956 w 293081"/>
              <a:gd name="T85" fmla="*/ 236892 h 293329"/>
              <a:gd name="T86" fmla="*/ 40211 w 293081"/>
              <a:gd name="T87" fmla="*/ 202742 h 293329"/>
              <a:gd name="T88" fmla="*/ 28363 w 293081"/>
              <a:gd name="T89" fmla="*/ 109639 h 293329"/>
              <a:gd name="T90" fmla="*/ 1436 w 293081"/>
              <a:gd name="T91" fmla="*/ 72254 h 293329"/>
              <a:gd name="T92" fmla="*/ 40211 w 293081"/>
              <a:gd name="T93" fmla="*/ 0 h 293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3081" h="293329">
                <a:moveTo>
                  <a:pt x="48110" y="245878"/>
                </a:moveTo>
                <a:lnTo>
                  <a:pt x="14361" y="284342"/>
                </a:lnTo>
                <a:lnTo>
                  <a:pt x="278967" y="284342"/>
                </a:lnTo>
                <a:lnTo>
                  <a:pt x="245218" y="245878"/>
                </a:lnTo>
                <a:lnTo>
                  <a:pt x="169104" y="245878"/>
                </a:lnTo>
                <a:lnTo>
                  <a:pt x="149357" y="262414"/>
                </a:lnTo>
                <a:cubicBezTo>
                  <a:pt x="148639" y="263493"/>
                  <a:pt x="147921" y="263493"/>
                  <a:pt x="146485" y="263493"/>
                </a:cubicBezTo>
                <a:cubicBezTo>
                  <a:pt x="145767" y="263493"/>
                  <a:pt x="144689" y="263493"/>
                  <a:pt x="143612" y="262414"/>
                </a:cubicBezTo>
                <a:lnTo>
                  <a:pt x="124225" y="245878"/>
                </a:lnTo>
                <a:lnTo>
                  <a:pt x="48110" y="245878"/>
                </a:lnTo>
                <a:close/>
                <a:moveTo>
                  <a:pt x="216793" y="133590"/>
                </a:moveTo>
                <a:cubicBezTo>
                  <a:pt x="218591" y="131763"/>
                  <a:pt x="221469" y="131763"/>
                  <a:pt x="223267" y="133590"/>
                </a:cubicBezTo>
                <a:cubicBezTo>
                  <a:pt x="225065" y="135417"/>
                  <a:pt x="225065" y="137974"/>
                  <a:pt x="223267" y="139801"/>
                </a:cubicBezTo>
                <a:lnTo>
                  <a:pt x="187660" y="175973"/>
                </a:lnTo>
                <a:cubicBezTo>
                  <a:pt x="186581" y="176704"/>
                  <a:pt x="185502" y="177435"/>
                  <a:pt x="184423" y="177435"/>
                </a:cubicBezTo>
                <a:cubicBezTo>
                  <a:pt x="183344" y="177435"/>
                  <a:pt x="182265" y="176704"/>
                  <a:pt x="181545" y="175973"/>
                </a:cubicBezTo>
                <a:cubicBezTo>
                  <a:pt x="179387" y="174512"/>
                  <a:pt x="179387" y="171223"/>
                  <a:pt x="181545" y="169762"/>
                </a:cubicBezTo>
                <a:lnTo>
                  <a:pt x="216793" y="133590"/>
                </a:lnTo>
                <a:close/>
                <a:moveTo>
                  <a:pt x="161525" y="133590"/>
                </a:moveTo>
                <a:cubicBezTo>
                  <a:pt x="163337" y="131763"/>
                  <a:pt x="166237" y="131763"/>
                  <a:pt x="168050" y="133590"/>
                </a:cubicBezTo>
                <a:cubicBezTo>
                  <a:pt x="169500" y="135417"/>
                  <a:pt x="169500" y="137974"/>
                  <a:pt x="168050" y="139801"/>
                </a:cubicBezTo>
                <a:lnTo>
                  <a:pt x="131800" y="175973"/>
                </a:lnTo>
                <a:cubicBezTo>
                  <a:pt x="131075" y="176704"/>
                  <a:pt x="129988" y="177435"/>
                  <a:pt x="128900" y="177435"/>
                </a:cubicBezTo>
                <a:cubicBezTo>
                  <a:pt x="127813" y="177435"/>
                  <a:pt x="126725" y="176704"/>
                  <a:pt x="125638" y="175973"/>
                </a:cubicBezTo>
                <a:cubicBezTo>
                  <a:pt x="123825" y="174512"/>
                  <a:pt x="123825" y="171223"/>
                  <a:pt x="125638" y="169762"/>
                </a:cubicBezTo>
                <a:lnTo>
                  <a:pt x="161525" y="133590"/>
                </a:lnTo>
                <a:close/>
                <a:moveTo>
                  <a:pt x="104080" y="133590"/>
                </a:moveTo>
                <a:cubicBezTo>
                  <a:pt x="105878" y="131763"/>
                  <a:pt x="108756" y="131763"/>
                  <a:pt x="110194" y="133590"/>
                </a:cubicBezTo>
                <a:cubicBezTo>
                  <a:pt x="112352" y="135417"/>
                  <a:pt x="112352" y="137974"/>
                  <a:pt x="110194" y="139801"/>
                </a:cubicBezTo>
                <a:lnTo>
                  <a:pt x="74947" y="175973"/>
                </a:lnTo>
                <a:cubicBezTo>
                  <a:pt x="73868" y="176704"/>
                  <a:pt x="72789" y="177435"/>
                  <a:pt x="71710" y="177435"/>
                </a:cubicBezTo>
                <a:cubicBezTo>
                  <a:pt x="70631" y="177435"/>
                  <a:pt x="69193" y="176704"/>
                  <a:pt x="68473" y="175973"/>
                </a:cubicBezTo>
                <a:cubicBezTo>
                  <a:pt x="66675" y="174512"/>
                  <a:pt x="66675" y="171223"/>
                  <a:pt x="68473" y="169762"/>
                </a:cubicBezTo>
                <a:lnTo>
                  <a:pt x="104080" y="133590"/>
                </a:lnTo>
                <a:close/>
                <a:moveTo>
                  <a:pt x="75755" y="96698"/>
                </a:moveTo>
                <a:cubicBezTo>
                  <a:pt x="70370" y="104247"/>
                  <a:pt x="61753" y="109639"/>
                  <a:pt x="52059" y="109639"/>
                </a:cubicBezTo>
                <a:lnTo>
                  <a:pt x="44520" y="109639"/>
                </a:lnTo>
                <a:lnTo>
                  <a:pt x="44520" y="193755"/>
                </a:lnTo>
                <a:lnTo>
                  <a:pt x="75755" y="193755"/>
                </a:lnTo>
                <a:cubicBezTo>
                  <a:pt x="76473" y="193755"/>
                  <a:pt x="77550" y="194474"/>
                  <a:pt x="78628" y="194834"/>
                </a:cubicBezTo>
                <a:lnTo>
                  <a:pt x="146485" y="253427"/>
                </a:lnTo>
                <a:lnTo>
                  <a:pt x="214700" y="194834"/>
                </a:lnTo>
                <a:cubicBezTo>
                  <a:pt x="215418" y="194474"/>
                  <a:pt x="216855" y="193755"/>
                  <a:pt x="217573" y="193755"/>
                </a:cubicBezTo>
                <a:lnTo>
                  <a:pt x="248808" y="193755"/>
                </a:lnTo>
                <a:lnTo>
                  <a:pt x="248808" y="109639"/>
                </a:lnTo>
                <a:lnTo>
                  <a:pt x="241269" y="109639"/>
                </a:lnTo>
                <a:cubicBezTo>
                  <a:pt x="231575" y="109639"/>
                  <a:pt x="222599" y="104247"/>
                  <a:pt x="217573" y="96698"/>
                </a:cubicBezTo>
                <a:cubicBezTo>
                  <a:pt x="212546" y="104247"/>
                  <a:pt x="203929" y="109639"/>
                  <a:pt x="193877" y="109639"/>
                </a:cubicBezTo>
                <a:lnTo>
                  <a:pt x="170181" y="109639"/>
                </a:lnTo>
                <a:cubicBezTo>
                  <a:pt x="160487" y="109639"/>
                  <a:pt x="151511" y="104247"/>
                  <a:pt x="146485" y="96698"/>
                </a:cubicBezTo>
                <a:cubicBezTo>
                  <a:pt x="141458" y="104247"/>
                  <a:pt x="132841" y="109639"/>
                  <a:pt x="122788" y="109639"/>
                </a:cubicBezTo>
                <a:lnTo>
                  <a:pt x="99092" y="109639"/>
                </a:lnTo>
                <a:cubicBezTo>
                  <a:pt x="89398" y="109639"/>
                  <a:pt x="80782" y="104247"/>
                  <a:pt x="75755" y="96698"/>
                </a:cubicBezTo>
                <a:close/>
                <a:moveTo>
                  <a:pt x="222240" y="79802"/>
                </a:moveTo>
                <a:lnTo>
                  <a:pt x="222240" y="81240"/>
                </a:lnTo>
                <a:cubicBezTo>
                  <a:pt x="222240" y="92025"/>
                  <a:pt x="230498" y="100652"/>
                  <a:pt x="241269" y="100652"/>
                </a:cubicBezTo>
                <a:lnTo>
                  <a:pt x="264965" y="100652"/>
                </a:lnTo>
                <a:cubicBezTo>
                  <a:pt x="275377" y="100652"/>
                  <a:pt x="283993" y="92025"/>
                  <a:pt x="283993" y="81240"/>
                </a:cubicBezTo>
                <a:lnTo>
                  <a:pt x="283993" y="79802"/>
                </a:lnTo>
                <a:lnTo>
                  <a:pt x="222240" y="79802"/>
                </a:lnTo>
                <a:close/>
                <a:moveTo>
                  <a:pt x="151152" y="79802"/>
                </a:moveTo>
                <a:lnTo>
                  <a:pt x="151152" y="81240"/>
                </a:lnTo>
                <a:cubicBezTo>
                  <a:pt x="151152" y="92025"/>
                  <a:pt x="159769" y="100652"/>
                  <a:pt x="170181" y="100652"/>
                </a:cubicBezTo>
                <a:lnTo>
                  <a:pt x="193877" y="100652"/>
                </a:lnTo>
                <a:cubicBezTo>
                  <a:pt x="204648" y="100652"/>
                  <a:pt x="213264" y="92025"/>
                  <a:pt x="213264" y="81240"/>
                </a:cubicBezTo>
                <a:lnTo>
                  <a:pt x="213264" y="79802"/>
                </a:lnTo>
                <a:lnTo>
                  <a:pt x="151152" y="79802"/>
                </a:lnTo>
                <a:close/>
                <a:moveTo>
                  <a:pt x="80064" y="79802"/>
                </a:moveTo>
                <a:lnTo>
                  <a:pt x="80064" y="81240"/>
                </a:lnTo>
                <a:cubicBezTo>
                  <a:pt x="80064" y="92025"/>
                  <a:pt x="88680" y="100652"/>
                  <a:pt x="99092" y="100652"/>
                </a:cubicBezTo>
                <a:lnTo>
                  <a:pt x="122788" y="100652"/>
                </a:lnTo>
                <a:cubicBezTo>
                  <a:pt x="133560" y="100652"/>
                  <a:pt x="142176" y="92025"/>
                  <a:pt x="142176" y="81240"/>
                </a:cubicBezTo>
                <a:lnTo>
                  <a:pt x="142176" y="79802"/>
                </a:lnTo>
                <a:lnTo>
                  <a:pt x="80064" y="79802"/>
                </a:lnTo>
                <a:close/>
                <a:moveTo>
                  <a:pt x="8976" y="79802"/>
                </a:moveTo>
                <a:lnTo>
                  <a:pt x="8976" y="81240"/>
                </a:lnTo>
                <a:cubicBezTo>
                  <a:pt x="8976" y="92025"/>
                  <a:pt x="17592" y="100652"/>
                  <a:pt x="28363" y="100652"/>
                </a:cubicBezTo>
                <a:lnTo>
                  <a:pt x="52059" y="100652"/>
                </a:lnTo>
                <a:cubicBezTo>
                  <a:pt x="62471" y="100652"/>
                  <a:pt x="71088" y="92025"/>
                  <a:pt x="71088" y="81240"/>
                </a:cubicBezTo>
                <a:lnTo>
                  <a:pt x="71088" y="79802"/>
                </a:lnTo>
                <a:lnTo>
                  <a:pt x="8976" y="79802"/>
                </a:lnTo>
                <a:close/>
                <a:moveTo>
                  <a:pt x="207161" y="44574"/>
                </a:moveTo>
                <a:lnTo>
                  <a:pt x="220445" y="70816"/>
                </a:lnTo>
                <a:lnTo>
                  <a:pt x="277890" y="70816"/>
                </a:lnTo>
                <a:lnTo>
                  <a:pt x="251322" y="44574"/>
                </a:lnTo>
                <a:lnTo>
                  <a:pt x="207161" y="44574"/>
                </a:lnTo>
                <a:close/>
                <a:moveTo>
                  <a:pt x="151152" y="44574"/>
                </a:moveTo>
                <a:lnTo>
                  <a:pt x="151152" y="70816"/>
                </a:lnTo>
                <a:lnTo>
                  <a:pt x="210392" y="70816"/>
                </a:lnTo>
                <a:lnTo>
                  <a:pt x="197108" y="44574"/>
                </a:lnTo>
                <a:lnTo>
                  <a:pt x="151152" y="44574"/>
                </a:lnTo>
                <a:close/>
                <a:moveTo>
                  <a:pt x="95861" y="44574"/>
                </a:moveTo>
                <a:lnTo>
                  <a:pt x="82936" y="70816"/>
                </a:lnTo>
                <a:lnTo>
                  <a:pt x="142176" y="70816"/>
                </a:lnTo>
                <a:lnTo>
                  <a:pt x="142176" y="44574"/>
                </a:lnTo>
                <a:lnTo>
                  <a:pt x="95861" y="44574"/>
                </a:lnTo>
                <a:close/>
                <a:moveTo>
                  <a:pt x="42006" y="44574"/>
                </a:moveTo>
                <a:lnTo>
                  <a:pt x="15438" y="70816"/>
                </a:lnTo>
                <a:lnTo>
                  <a:pt x="72883" y="70816"/>
                </a:lnTo>
                <a:lnTo>
                  <a:pt x="86167" y="44574"/>
                </a:lnTo>
                <a:lnTo>
                  <a:pt x="42006" y="44574"/>
                </a:lnTo>
                <a:close/>
                <a:moveTo>
                  <a:pt x="44520" y="8987"/>
                </a:moveTo>
                <a:lnTo>
                  <a:pt x="44520" y="35588"/>
                </a:lnTo>
                <a:lnTo>
                  <a:pt x="248808" y="35588"/>
                </a:lnTo>
                <a:lnTo>
                  <a:pt x="248808" y="8987"/>
                </a:lnTo>
                <a:lnTo>
                  <a:pt x="44520" y="8987"/>
                </a:lnTo>
                <a:close/>
                <a:moveTo>
                  <a:pt x="40211" y="0"/>
                </a:moveTo>
                <a:lnTo>
                  <a:pt x="253117" y="0"/>
                </a:lnTo>
                <a:cubicBezTo>
                  <a:pt x="255630" y="0"/>
                  <a:pt x="257784" y="1797"/>
                  <a:pt x="257784" y="4314"/>
                </a:cubicBezTo>
                <a:lnTo>
                  <a:pt x="257784" y="38104"/>
                </a:lnTo>
                <a:lnTo>
                  <a:pt x="291533" y="72254"/>
                </a:lnTo>
                <a:cubicBezTo>
                  <a:pt x="292610" y="73332"/>
                  <a:pt x="292969" y="74410"/>
                  <a:pt x="292969" y="75489"/>
                </a:cubicBezTo>
                <a:lnTo>
                  <a:pt x="292969" y="81240"/>
                </a:lnTo>
                <a:cubicBezTo>
                  <a:pt x="292969" y="97057"/>
                  <a:pt x="280403" y="109639"/>
                  <a:pt x="264965" y="109639"/>
                </a:cubicBezTo>
                <a:lnTo>
                  <a:pt x="257784" y="109639"/>
                </a:lnTo>
                <a:lnTo>
                  <a:pt x="257784" y="198428"/>
                </a:lnTo>
                <a:cubicBezTo>
                  <a:pt x="257784" y="200585"/>
                  <a:pt x="255630" y="202742"/>
                  <a:pt x="253117" y="202742"/>
                </a:cubicBezTo>
                <a:lnTo>
                  <a:pt x="219009" y="202742"/>
                </a:lnTo>
                <a:lnTo>
                  <a:pt x="179156" y="236892"/>
                </a:lnTo>
                <a:lnTo>
                  <a:pt x="247372" y="236892"/>
                </a:lnTo>
                <a:cubicBezTo>
                  <a:pt x="248449" y="236892"/>
                  <a:pt x="249885" y="237611"/>
                  <a:pt x="250603" y="238330"/>
                </a:cubicBezTo>
                <a:lnTo>
                  <a:pt x="291892" y="285780"/>
                </a:lnTo>
                <a:cubicBezTo>
                  <a:pt x="293328" y="287218"/>
                  <a:pt x="293328" y="289015"/>
                  <a:pt x="292610" y="290453"/>
                </a:cubicBezTo>
                <a:cubicBezTo>
                  <a:pt x="291892" y="292250"/>
                  <a:pt x="290456" y="293329"/>
                  <a:pt x="288661" y="293329"/>
                </a:cubicBezTo>
                <a:lnTo>
                  <a:pt x="4667" y="293329"/>
                </a:lnTo>
                <a:cubicBezTo>
                  <a:pt x="2872" y="293329"/>
                  <a:pt x="1077" y="292250"/>
                  <a:pt x="359" y="290453"/>
                </a:cubicBezTo>
                <a:cubicBezTo>
                  <a:pt x="0" y="289015"/>
                  <a:pt x="0" y="287218"/>
                  <a:pt x="1077" y="285780"/>
                </a:cubicBezTo>
                <a:lnTo>
                  <a:pt x="42725" y="238330"/>
                </a:lnTo>
                <a:cubicBezTo>
                  <a:pt x="43443" y="237611"/>
                  <a:pt x="44879" y="236892"/>
                  <a:pt x="45956" y="236892"/>
                </a:cubicBezTo>
                <a:lnTo>
                  <a:pt x="113813" y="236892"/>
                </a:lnTo>
                <a:lnTo>
                  <a:pt x="73960" y="202742"/>
                </a:lnTo>
                <a:lnTo>
                  <a:pt x="40211" y="202742"/>
                </a:lnTo>
                <a:cubicBezTo>
                  <a:pt x="37698" y="202742"/>
                  <a:pt x="35903" y="200585"/>
                  <a:pt x="35903" y="198428"/>
                </a:cubicBezTo>
                <a:lnTo>
                  <a:pt x="35903" y="109639"/>
                </a:lnTo>
                <a:lnTo>
                  <a:pt x="28363" y="109639"/>
                </a:lnTo>
                <a:cubicBezTo>
                  <a:pt x="12925" y="109639"/>
                  <a:pt x="0" y="97057"/>
                  <a:pt x="0" y="81240"/>
                </a:cubicBezTo>
                <a:lnTo>
                  <a:pt x="0" y="75489"/>
                </a:lnTo>
                <a:cubicBezTo>
                  <a:pt x="0" y="74410"/>
                  <a:pt x="359" y="73332"/>
                  <a:pt x="1436" y="72254"/>
                </a:cubicBezTo>
                <a:lnTo>
                  <a:pt x="35903" y="38104"/>
                </a:lnTo>
                <a:lnTo>
                  <a:pt x="35903" y="4314"/>
                </a:lnTo>
                <a:cubicBezTo>
                  <a:pt x="35903" y="1797"/>
                  <a:pt x="37698" y="0"/>
                  <a:pt x="40211" y="0"/>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9" name="Freeform 956">
            <a:extLst>
              <a:ext uri="{FF2B5EF4-FFF2-40B4-BE49-F238E27FC236}">
                <a16:creationId xmlns:a16="http://schemas.microsoft.com/office/drawing/2014/main" id="{340EE535-954C-3E4E-9460-2C436F7B1711}"/>
              </a:ext>
            </a:extLst>
          </p:cNvPr>
          <p:cNvSpPr>
            <a:spLocks noChangeArrowheads="1"/>
          </p:cNvSpPr>
          <p:nvPr/>
        </p:nvSpPr>
        <p:spPr bwMode="auto">
          <a:xfrm>
            <a:off x="7068083" y="2762575"/>
            <a:ext cx="418309" cy="361863"/>
          </a:xfrm>
          <a:custGeom>
            <a:avLst/>
            <a:gdLst>
              <a:gd name="T0" fmla="*/ 245705 w 293328"/>
              <a:gd name="T1" fmla="*/ 282576 h 293333"/>
              <a:gd name="T2" fmla="*/ 177800 w 293328"/>
              <a:gd name="T3" fmla="*/ 282576 h 293333"/>
              <a:gd name="T4" fmla="*/ 158836 w 293328"/>
              <a:gd name="T5" fmla="*/ 277813 h 293333"/>
              <a:gd name="T6" fmla="*/ 75753 w 293328"/>
              <a:gd name="T7" fmla="*/ 286972 h 293333"/>
              <a:gd name="T8" fmla="*/ 8890 w 293328"/>
              <a:gd name="T9" fmla="*/ 258128 h 293333"/>
              <a:gd name="T10" fmla="*/ 35205 w 293328"/>
              <a:gd name="T11" fmla="*/ 258128 h 293333"/>
              <a:gd name="T12" fmla="*/ 193788 w 293328"/>
              <a:gd name="T13" fmla="*/ 249238 h 293333"/>
              <a:gd name="T14" fmla="*/ 137999 w 293328"/>
              <a:gd name="T15" fmla="*/ 258397 h 293333"/>
              <a:gd name="T16" fmla="*/ 75734 w 293328"/>
              <a:gd name="T17" fmla="*/ 249238 h 293333"/>
              <a:gd name="T18" fmla="*/ 114407 w 293328"/>
              <a:gd name="T19" fmla="*/ 258397 h 293333"/>
              <a:gd name="T20" fmla="*/ 75734 w 293328"/>
              <a:gd name="T21" fmla="*/ 249238 h 293333"/>
              <a:gd name="T22" fmla="*/ 44095 w 293328"/>
              <a:gd name="T23" fmla="*/ 253861 h 293333"/>
              <a:gd name="T24" fmla="*/ 4267 w 293328"/>
              <a:gd name="T25" fmla="*/ 293333 h 293333"/>
              <a:gd name="T26" fmla="*/ 4267 w 293328"/>
              <a:gd name="T27" fmla="*/ 249238 h 293333"/>
              <a:gd name="T28" fmla="*/ 269511 w 293328"/>
              <a:gd name="T29" fmla="*/ 206009 h 293333"/>
              <a:gd name="T30" fmla="*/ 212725 w 293328"/>
              <a:gd name="T31" fmla="*/ 206009 h 293333"/>
              <a:gd name="T32" fmla="*/ 193761 w 293328"/>
              <a:gd name="T33" fmla="*/ 201613 h 293333"/>
              <a:gd name="T34" fmla="*/ 130089 w 293328"/>
              <a:gd name="T35" fmla="*/ 210772 h 293333"/>
              <a:gd name="T36" fmla="*/ 75689 w 293328"/>
              <a:gd name="T37" fmla="*/ 201613 h 293333"/>
              <a:gd name="T38" fmla="*/ 106164 w 293328"/>
              <a:gd name="T39" fmla="*/ 210772 h 293333"/>
              <a:gd name="T40" fmla="*/ 75689 w 293328"/>
              <a:gd name="T41" fmla="*/ 201613 h 293333"/>
              <a:gd name="T42" fmla="*/ 35205 w 293328"/>
              <a:gd name="T43" fmla="*/ 206580 h 293333"/>
              <a:gd name="T44" fmla="*/ 75723 w 293328"/>
              <a:gd name="T45" fmla="*/ 171450 h 293333"/>
              <a:gd name="T46" fmla="*/ 152519 w 293328"/>
              <a:gd name="T47" fmla="*/ 180594 h 293333"/>
              <a:gd name="T48" fmla="*/ 75723 w 293328"/>
              <a:gd name="T49" fmla="*/ 171450 h 293333"/>
              <a:gd name="T50" fmla="*/ 44095 w 293328"/>
              <a:gd name="T51" fmla="*/ 175752 h 293333"/>
              <a:gd name="T52" fmla="*/ 4267 w 293328"/>
              <a:gd name="T53" fmla="*/ 215542 h 293333"/>
              <a:gd name="T54" fmla="*/ 4267 w 293328"/>
              <a:gd name="T55" fmla="*/ 171450 h 293333"/>
              <a:gd name="T56" fmla="*/ 240937 w 293328"/>
              <a:gd name="T57" fmla="*/ 128221 h 293333"/>
              <a:gd name="T58" fmla="*/ 157162 w 293328"/>
              <a:gd name="T59" fmla="*/ 128221 h 293333"/>
              <a:gd name="T60" fmla="*/ 138208 w 293328"/>
              <a:gd name="T61" fmla="*/ 123825 h 293333"/>
              <a:gd name="T62" fmla="*/ 75745 w 293328"/>
              <a:gd name="T63" fmla="*/ 132984 h 293333"/>
              <a:gd name="T64" fmla="*/ 8890 w 293328"/>
              <a:gd name="T65" fmla="*/ 104140 h 293333"/>
              <a:gd name="T66" fmla="*/ 35205 w 293328"/>
              <a:gd name="T67" fmla="*/ 104140 h 293333"/>
              <a:gd name="T68" fmla="*/ 169989 w 293328"/>
              <a:gd name="T69" fmla="*/ 95250 h 293333"/>
              <a:gd name="T70" fmla="*/ 130048 w 293328"/>
              <a:gd name="T71" fmla="*/ 104409 h 293333"/>
              <a:gd name="T72" fmla="*/ 75728 w 293328"/>
              <a:gd name="T73" fmla="*/ 95250 h 293333"/>
              <a:gd name="T74" fmla="*/ 106119 w 293328"/>
              <a:gd name="T75" fmla="*/ 104409 h 293333"/>
              <a:gd name="T76" fmla="*/ 75728 w 293328"/>
              <a:gd name="T77" fmla="*/ 95250 h 293333"/>
              <a:gd name="T78" fmla="*/ 44095 w 293328"/>
              <a:gd name="T79" fmla="*/ 99873 h 293333"/>
              <a:gd name="T80" fmla="*/ 4267 w 293328"/>
              <a:gd name="T81" fmla="*/ 139345 h 293333"/>
              <a:gd name="T82" fmla="*/ 4267 w 293328"/>
              <a:gd name="T83" fmla="*/ 95250 h 293333"/>
              <a:gd name="T84" fmla="*/ 293321 w 293328"/>
              <a:gd name="T85" fmla="*/ 288639 h 293333"/>
              <a:gd name="T86" fmla="*/ 284162 w 293328"/>
              <a:gd name="T87" fmla="*/ 80889 h 293333"/>
              <a:gd name="T88" fmla="*/ 88935 w 293328"/>
              <a:gd name="T89" fmla="*/ 26988 h 293333"/>
              <a:gd name="T90" fmla="*/ 32938 w 293328"/>
              <a:gd name="T91" fmla="*/ 36132 h 293333"/>
              <a:gd name="T92" fmla="*/ 240126 w 293328"/>
              <a:gd name="T93" fmla="*/ 8540 h 293333"/>
              <a:gd name="T94" fmla="*/ 284341 w 293328"/>
              <a:gd name="T95" fmla="*/ 8540 h 293333"/>
              <a:gd name="T96" fmla="*/ 8987 w 293328"/>
              <a:gd name="T97" fmla="*/ 52662 h 293333"/>
              <a:gd name="T98" fmla="*/ 8987 w 293328"/>
              <a:gd name="T99" fmla="*/ 8540 h 293333"/>
              <a:gd name="T100" fmla="*/ 293328 w 293328"/>
              <a:gd name="T101" fmla="*/ 4270 h 293333"/>
              <a:gd name="T102" fmla="*/ 4314 w 293328"/>
              <a:gd name="T103" fmla="*/ 61557 h 293333"/>
              <a:gd name="T104" fmla="*/ 4314 w 293328"/>
              <a:gd name="T105" fmla="*/ 0 h 293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3328" h="293333">
                <a:moveTo>
                  <a:pt x="182446" y="277813"/>
                </a:moveTo>
                <a:lnTo>
                  <a:pt x="241416" y="277813"/>
                </a:lnTo>
                <a:cubicBezTo>
                  <a:pt x="243918" y="277813"/>
                  <a:pt x="245705" y="280011"/>
                  <a:pt x="245705" y="282576"/>
                </a:cubicBezTo>
                <a:cubicBezTo>
                  <a:pt x="245705" y="285140"/>
                  <a:pt x="243918" y="286972"/>
                  <a:pt x="241416" y="286972"/>
                </a:cubicBezTo>
                <a:lnTo>
                  <a:pt x="182446" y="286972"/>
                </a:lnTo>
                <a:cubicBezTo>
                  <a:pt x="179944" y="286972"/>
                  <a:pt x="177800" y="285140"/>
                  <a:pt x="177800" y="282576"/>
                </a:cubicBezTo>
                <a:cubicBezTo>
                  <a:pt x="177800" y="280011"/>
                  <a:pt x="179944" y="277813"/>
                  <a:pt x="182446" y="277813"/>
                </a:cubicBezTo>
                <a:close/>
                <a:moveTo>
                  <a:pt x="75753" y="277813"/>
                </a:moveTo>
                <a:lnTo>
                  <a:pt x="158836" y="277813"/>
                </a:lnTo>
                <a:cubicBezTo>
                  <a:pt x="161354" y="277813"/>
                  <a:pt x="163152" y="280011"/>
                  <a:pt x="163152" y="282576"/>
                </a:cubicBezTo>
                <a:cubicBezTo>
                  <a:pt x="163152" y="285140"/>
                  <a:pt x="161354" y="286972"/>
                  <a:pt x="158836" y="286972"/>
                </a:cubicBezTo>
                <a:lnTo>
                  <a:pt x="75753" y="286972"/>
                </a:lnTo>
                <a:cubicBezTo>
                  <a:pt x="73235" y="286972"/>
                  <a:pt x="71437" y="285140"/>
                  <a:pt x="71437" y="282576"/>
                </a:cubicBezTo>
                <a:cubicBezTo>
                  <a:pt x="71437" y="280011"/>
                  <a:pt x="73235" y="277813"/>
                  <a:pt x="75753" y="277813"/>
                </a:cubicBezTo>
                <a:close/>
                <a:moveTo>
                  <a:pt x="8890" y="258128"/>
                </a:moveTo>
                <a:lnTo>
                  <a:pt x="8890" y="284443"/>
                </a:lnTo>
                <a:lnTo>
                  <a:pt x="35205" y="284443"/>
                </a:lnTo>
                <a:lnTo>
                  <a:pt x="35205" y="258128"/>
                </a:lnTo>
                <a:lnTo>
                  <a:pt x="8890" y="258128"/>
                </a:lnTo>
                <a:close/>
                <a:moveTo>
                  <a:pt x="137999" y="249238"/>
                </a:moveTo>
                <a:lnTo>
                  <a:pt x="193788" y="249238"/>
                </a:lnTo>
                <a:cubicBezTo>
                  <a:pt x="196291" y="249238"/>
                  <a:pt x="198080" y="251070"/>
                  <a:pt x="198080" y="254001"/>
                </a:cubicBezTo>
                <a:cubicBezTo>
                  <a:pt x="198080" y="256199"/>
                  <a:pt x="196291" y="258397"/>
                  <a:pt x="193788" y="258397"/>
                </a:cubicBezTo>
                <a:lnTo>
                  <a:pt x="137999" y="258397"/>
                </a:lnTo>
                <a:cubicBezTo>
                  <a:pt x="135138" y="258397"/>
                  <a:pt x="133350" y="256199"/>
                  <a:pt x="133350" y="254001"/>
                </a:cubicBezTo>
                <a:cubicBezTo>
                  <a:pt x="133350" y="251070"/>
                  <a:pt x="135138" y="249238"/>
                  <a:pt x="137999" y="249238"/>
                </a:cubicBezTo>
                <a:close/>
                <a:moveTo>
                  <a:pt x="75734" y="249238"/>
                </a:moveTo>
                <a:lnTo>
                  <a:pt x="114407" y="249238"/>
                </a:lnTo>
                <a:cubicBezTo>
                  <a:pt x="116556" y="249238"/>
                  <a:pt x="118704" y="251070"/>
                  <a:pt x="118704" y="254001"/>
                </a:cubicBezTo>
                <a:cubicBezTo>
                  <a:pt x="118704" y="256199"/>
                  <a:pt x="116556" y="258397"/>
                  <a:pt x="114407" y="258397"/>
                </a:cubicBezTo>
                <a:lnTo>
                  <a:pt x="75734" y="258397"/>
                </a:lnTo>
                <a:cubicBezTo>
                  <a:pt x="73228" y="258397"/>
                  <a:pt x="71437" y="256199"/>
                  <a:pt x="71437" y="254001"/>
                </a:cubicBezTo>
                <a:cubicBezTo>
                  <a:pt x="71437" y="251070"/>
                  <a:pt x="73228" y="249238"/>
                  <a:pt x="75734" y="249238"/>
                </a:cubicBezTo>
                <a:close/>
                <a:moveTo>
                  <a:pt x="4267" y="249238"/>
                </a:moveTo>
                <a:lnTo>
                  <a:pt x="39827" y="249238"/>
                </a:lnTo>
                <a:cubicBezTo>
                  <a:pt x="41961" y="249238"/>
                  <a:pt x="44095" y="251016"/>
                  <a:pt x="44095" y="253861"/>
                </a:cubicBezTo>
                <a:lnTo>
                  <a:pt x="44095" y="288710"/>
                </a:lnTo>
                <a:cubicBezTo>
                  <a:pt x="44095" y="291199"/>
                  <a:pt x="41961" y="293333"/>
                  <a:pt x="39827" y="293333"/>
                </a:cubicBezTo>
                <a:lnTo>
                  <a:pt x="4267" y="293333"/>
                </a:lnTo>
                <a:cubicBezTo>
                  <a:pt x="2133" y="293333"/>
                  <a:pt x="0" y="291199"/>
                  <a:pt x="0" y="288710"/>
                </a:cubicBezTo>
                <a:lnTo>
                  <a:pt x="0" y="253861"/>
                </a:lnTo>
                <a:cubicBezTo>
                  <a:pt x="0" y="251016"/>
                  <a:pt x="2133" y="249238"/>
                  <a:pt x="4267" y="249238"/>
                </a:cubicBezTo>
                <a:close/>
                <a:moveTo>
                  <a:pt x="217093" y="201613"/>
                </a:moveTo>
                <a:lnTo>
                  <a:pt x="265143" y="201613"/>
                </a:lnTo>
                <a:cubicBezTo>
                  <a:pt x="267691" y="201613"/>
                  <a:pt x="269511" y="203811"/>
                  <a:pt x="269511" y="206009"/>
                </a:cubicBezTo>
                <a:cubicBezTo>
                  <a:pt x="269511" y="208574"/>
                  <a:pt x="267691" y="210772"/>
                  <a:pt x="265143" y="210772"/>
                </a:cubicBezTo>
                <a:lnTo>
                  <a:pt x="217093" y="210772"/>
                </a:lnTo>
                <a:cubicBezTo>
                  <a:pt x="214545" y="210772"/>
                  <a:pt x="212725" y="208574"/>
                  <a:pt x="212725" y="206009"/>
                </a:cubicBezTo>
                <a:cubicBezTo>
                  <a:pt x="212725" y="203811"/>
                  <a:pt x="214545" y="201613"/>
                  <a:pt x="217093" y="201613"/>
                </a:cubicBezTo>
                <a:close/>
                <a:moveTo>
                  <a:pt x="130089" y="201613"/>
                </a:moveTo>
                <a:lnTo>
                  <a:pt x="193761" y="201613"/>
                </a:lnTo>
                <a:cubicBezTo>
                  <a:pt x="196279" y="201613"/>
                  <a:pt x="198077" y="203811"/>
                  <a:pt x="198077" y="206009"/>
                </a:cubicBezTo>
                <a:cubicBezTo>
                  <a:pt x="198077" y="208574"/>
                  <a:pt x="196279" y="210772"/>
                  <a:pt x="193761" y="210772"/>
                </a:cubicBezTo>
                <a:lnTo>
                  <a:pt x="130089" y="210772"/>
                </a:lnTo>
                <a:cubicBezTo>
                  <a:pt x="127570" y="210772"/>
                  <a:pt x="125412" y="208574"/>
                  <a:pt x="125412" y="206009"/>
                </a:cubicBezTo>
                <a:cubicBezTo>
                  <a:pt x="125412" y="203811"/>
                  <a:pt x="127570" y="201613"/>
                  <a:pt x="130089" y="201613"/>
                </a:cubicBezTo>
                <a:close/>
                <a:moveTo>
                  <a:pt x="75689" y="201613"/>
                </a:moveTo>
                <a:lnTo>
                  <a:pt x="106164" y="201613"/>
                </a:lnTo>
                <a:cubicBezTo>
                  <a:pt x="108999" y="201613"/>
                  <a:pt x="110771" y="203811"/>
                  <a:pt x="110771" y="206009"/>
                </a:cubicBezTo>
                <a:cubicBezTo>
                  <a:pt x="110771" y="208574"/>
                  <a:pt x="108999" y="210772"/>
                  <a:pt x="106164" y="210772"/>
                </a:cubicBezTo>
                <a:lnTo>
                  <a:pt x="75689" y="210772"/>
                </a:lnTo>
                <a:cubicBezTo>
                  <a:pt x="73209" y="210772"/>
                  <a:pt x="71437" y="208574"/>
                  <a:pt x="71437" y="206009"/>
                </a:cubicBezTo>
                <a:cubicBezTo>
                  <a:pt x="71437" y="203811"/>
                  <a:pt x="73209" y="201613"/>
                  <a:pt x="75689" y="201613"/>
                </a:cubicBezTo>
                <a:close/>
                <a:moveTo>
                  <a:pt x="8890" y="180053"/>
                </a:moveTo>
                <a:lnTo>
                  <a:pt x="8890" y="206580"/>
                </a:lnTo>
                <a:lnTo>
                  <a:pt x="35205" y="206580"/>
                </a:lnTo>
                <a:lnTo>
                  <a:pt x="35205" y="180053"/>
                </a:lnTo>
                <a:lnTo>
                  <a:pt x="8890" y="180053"/>
                </a:lnTo>
                <a:close/>
                <a:moveTo>
                  <a:pt x="75723" y="171450"/>
                </a:moveTo>
                <a:lnTo>
                  <a:pt x="152519" y="171450"/>
                </a:lnTo>
                <a:cubicBezTo>
                  <a:pt x="155019" y="171450"/>
                  <a:pt x="156805" y="173355"/>
                  <a:pt x="156805" y="176022"/>
                </a:cubicBezTo>
                <a:cubicBezTo>
                  <a:pt x="156805" y="178689"/>
                  <a:pt x="155019" y="180594"/>
                  <a:pt x="152519" y="180594"/>
                </a:cubicBezTo>
                <a:lnTo>
                  <a:pt x="75723" y="180594"/>
                </a:lnTo>
                <a:cubicBezTo>
                  <a:pt x="73223" y="180594"/>
                  <a:pt x="71437" y="178689"/>
                  <a:pt x="71437" y="176022"/>
                </a:cubicBezTo>
                <a:cubicBezTo>
                  <a:pt x="71437" y="173355"/>
                  <a:pt x="73223" y="171450"/>
                  <a:pt x="75723" y="171450"/>
                </a:cubicBezTo>
                <a:close/>
                <a:moveTo>
                  <a:pt x="4267" y="171450"/>
                </a:moveTo>
                <a:lnTo>
                  <a:pt x="39827" y="171450"/>
                </a:lnTo>
                <a:cubicBezTo>
                  <a:pt x="41961" y="171450"/>
                  <a:pt x="44095" y="173242"/>
                  <a:pt x="44095" y="175752"/>
                </a:cubicBezTo>
                <a:lnTo>
                  <a:pt x="44095" y="211240"/>
                </a:lnTo>
                <a:cubicBezTo>
                  <a:pt x="44095" y="213749"/>
                  <a:pt x="41961" y="215542"/>
                  <a:pt x="39827" y="215542"/>
                </a:cubicBezTo>
                <a:lnTo>
                  <a:pt x="4267" y="215542"/>
                </a:lnTo>
                <a:cubicBezTo>
                  <a:pt x="2133" y="215542"/>
                  <a:pt x="0" y="213749"/>
                  <a:pt x="0" y="211240"/>
                </a:cubicBezTo>
                <a:lnTo>
                  <a:pt x="0" y="175752"/>
                </a:lnTo>
                <a:cubicBezTo>
                  <a:pt x="0" y="173242"/>
                  <a:pt x="2133" y="171450"/>
                  <a:pt x="4267" y="171450"/>
                </a:cubicBezTo>
                <a:close/>
                <a:moveTo>
                  <a:pt x="161514" y="123825"/>
                </a:moveTo>
                <a:lnTo>
                  <a:pt x="236223" y="123825"/>
                </a:lnTo>
                <a:cubicBezTo>
                  <a:pt x="238761" y="123825"/>
                  <a:pt x="240937" y="125657"/>
                  <a:pt x="240937" y="128221"/>
                </a:cubicBezTo>
                <a:cubicBezTo>
                  <a:pt x="240937" y="130786"/>
                  <a:pt x="238761" y="132984"/>
                  <a:pt x="236223" y="132984"/>
                </a:cubicBezTo>
                <a:lnTo>
                  <a:pt x="161514" y="132984"/>
                </a:lnTo>
                <a:cubicBezTo>
                  <a:pt x="158975" y="132984"/>
                  <a:pt x="157162" y="130786"/>
                  <a:pt x="157162" y="128221"/>
                </a:cubicBezTo>
                <a:cubicBezTo>
                  <a:pt x="157162" y="125657"/>
                  <a:pt x="158975" y="123825"/>
                  <a:pt x="161514" y="123825"/>
                </a:cubicBezTo>
                <a:close/>
                <a:moveTo>
                  <a:pt x="75745" y="123825"/>
                </a:moveTo>
                <a:lnTo>
                  <a:pt x="138208" y="123825"/>
                </a:lnTo>
                <a:cubicBezTo>
                  <a:pt x="140362" y="123825"/>
                  <a:pt x="142516" y="125657"/>
                  <a:pt x="142516" y="128221"/>
                </a:cubicBezTo>
                <a:cubicBezTo>
                  <a:pt x="142516" y="130786"/>
                  <a:pt x="140362" y="132984"/>
                  <a:pt x="138208" y="132984"/>
                </a:cubicBezTo>
                <a:lnTo>
                  <a:pt x="75745" y="132984"/>
                </a:lnTo>
                <a:cubicBezTo>
                  <a:pt x="73232" y="132984"/>
                  <a:pt x="71437" y="130786"/>
                  <a:pt x="71437" y="128221"/>
                </a:cubicBezTo>
                <a:cubicBezTo>
                  <a:pt x="71437" y="125657"/>
                  <a:pt x="73232" y="123825"/>
                  <a:pt x="75745" y="123825"/>
                </a:cubicBezTo>
                <a:close/>
                <a:moveTo>
                  <a:pt x="8890" y="104140"/>
                </a:moveTo>
                <a:lnTo>
                  <a:pt x="8890" y="130455"/>
                </a:lnTo>
                <a:lnTo>
                  <a:pt x="35205" y="130455"/>
                </a:lnTo>
                <a:lnTo>
                  <a:pt x="35205" y="104140"/>
                </a:lnTo>
                <a:lnTo>
                  <a:pt x="8890" y="104140"/>
                </a:lnTo>
                <a:close/>
                <a:moveTo>
                  <a:pt x="130048" y="95250"/>
                </a:moveTo>
                <a:lnTo>
                  <a:pt x="169989" y="95250"/>
                </a:lnTo>
                <a:cubicBezTo>
                  <a:pt x="172485" y="95250"/>
                  <a:pt x="174269" y="97448"/>
                  <a:pt x="174269" y="100013"/>
                </a:cubicBezTo>
                <a:cubicBezTo>
                  <a:pt x="174269" y="102577"/>
                  <a:pt x="172485" y="104409"/>
                  <a:pt x="169989" y="104409"/>
                </a:cubicBezTo>
                <a:lnTo>
                  <a:pt x="130048" y="104409"/>
                </a:lnTo>
                <a:cubicBezTo>
                  <a:pt x="127552" y="104409"/>
                  <a:pt x="125412" y="102577"/>
                  <a:pt x="125412" y="100013"/>
                </a:cubicBezTo>
                <a:cubicBezTo>
                  <a:pt x="125412" y="97448"/>
                  <a:pt x="127552" y="95250"/>
                  <a:pt x="130048" y="95250"/>
                </a:cubicBezTo>
                <a:close/>
                <a:moveTo>
                  <a:pt x="75728" y="95250"/>
                </a:moveTo>
                <a:lnTo>
                  <a:pt x="106119" y="95250"/>
                </a:lnTo>
                <a:cubicBezTo>
                  <a:pt x="108622" y="95250"/>
                  <a:pt x="110768" y="97448"/>
                  <a:pt x="110768" y="100013"/>
                </a:cubicBezTo>
                <a:cubicBezTo>
                  <a:pt x="110768" y="102577"/>
                  <a:pt x="108622" y="104409"/>
                  <a:pt x="106119" y="104409"/>
                </a:cubicBezTo>
                <a:lnTo>
                  <a:pt x="75728" y="104409"/>
                </a:lnTo>
                <a:cubicBezTo>
                  <a:pt x="73225" y="104409"/>
                  <a:pt x="71437" y="102577"/>
                  <a:pt x="71437" y="100013"/>
                </a:cubicBezTo>
                <a:cubicBezTo>
                  <a:pt x="71437" y="97448"/>
                  <a:pt x="73225" y="95250"/>
                  <a:pt x="75728" y="95250"/>
                </a:cubicBezTo>
                <a:close/>
                <a:moveTo>
                  <a:pt x="4267" y="95250"/>
                </a:moveTo>
                <a:lnTo>
                  <a:pt x="39827" y="95250"/>
                </a:lnTo>
                <a:cubicBezTo>
                  <a:pt x="41961" y="95250"/>
                  <a:pt x="44095" y="97384"/>
                  <a:pt x="44095" y="99873"/>
                </a:cubicBezTo>
                <a:lnTo>
                  <a:pt x="44095" y="135077"/>
                </a:lnTo>
                <a:cubicBezTo>
                  <a:pt x="44095" y="137211"/>
                  <a:pt x="41961" y="139345"/>
                  <a:pt x="39827" y="139345"/>
                </a:cubicBezTo>
                <a:lnTo>
                  <a:pt x="4267" y="139345"/>
                </a:lnTo>
                <a:cubicBezTo>
                  <a:pt x="2133" y="139345"/>
                  <a:pt x="0" y="137211"/>
                  <a:pt x="0" y="135077"/>
                </a:cubicBezTo>
                <a:lnTo>
                  <a:pt x="0" y="99873"/>
                </a:lnTo>
                <a:cubicBezTo>
                  <a:pt x="0" y="97384"/>
                  <a:pt x="2133" y="95250"/>
                  <a:pt x="4267" y="95250"/>
                </a:cubicBezTo>
                <a:close/>
                <a:moveTo>
                  <a:pt x="288558" y="76200"/>
                </a:moveTo>
                <a:cubicBezTo>
                  <a:pt x="291489" y="76200"/>
                  <a:pt x="293321" y="78004"/>
                  <a:pt x="293321" y="80889"/>
                </a:cubicBezTo>
                <a:lnTo>
                  <a:pt x="293321" y="288639"/>
                </a:lnTo>
                <a:cubicBezTo>
                  <a:pt x="293321" y="291163"/>
                  <a:pt x="291489" y="293327"/>
                  <a:pt x="288558" y="293327"/>
                </a:cubicBezTo>
                <a:cubicBezTo>
                  <a:pt x="286360" y="293327"/>
                  <a:pt x="284162" y="291163"/>
                  <a:pt x="284162" y="288639"/>
                </a:cubicBezTo>
                <a:lnTo>
                  <a:pt x="284162" y="80889"/>
                </a:lnTo>
                <a:cubicBezTo>
                  <a:pt x="284162" y="78004"/>
                  <a:pt x="286360" y="76200"/>
                  <a:pt x="288558" y="76200"/>
                </a:cubicBezTo>
                <a:close/>
                <a:moveTo>
                  <a:pt x="32938" y="26988"/>
                </a:moveTo>
                <a:lnTo>
                  <a:pt x="88935" y="26988"/>
                </a:lnTo>
                <a:cubicBezTo>
                  <a:pt x="91117" y="26988"/>
                  <a:pt x="93299" y="28893"/>
                  <a:pt x="93299" y="31560"/>
                </a:cubicBezTo>
                <a:cubicBezTo>
                  <a:pt x="93299" y="34227"/>
                  <a:pt x="91117" y="36132"/>
                  <a:pt x="88935" y="36132"/>
                </a:cubicBezTo>
                <a:lnTo>
                  <a:pt x="32938" y="36132"/>
                </a:lnTo>
                <a:cubicBezTo>
                  <a:pt x="30393" y="36132"/>
                  <a:pt x="28575" y="34227"/>
                  <a:pt x="28575" y="31560"/>
                </a:cubicBezTo>
                <a:cubicBezTo>
                  <a:pt x="28575" y="28893"/>
                  <a:pt x="30393" y="26988"/>
                  <a:pt x="32938" y="26988"/>
                </a:cubicBezTo>
                <a:close/>
                <a:moveTo>
                  <a:pt x="240126" y="8540"/>
                </a:moveTo>
                <a:lnTo>
                  <a:pt x="240126" y="52662"/>
                </a:lnTo>
                <a:lnTo>
                  <a:pt x="284341" y="52662"/>
                </a:lnTo>
                <a:lnTo>
                  <a:pt x="284341" y="8540"/>
                </a:lnTo>
                <a:lnTo>
                  <a:pt x="240126" y="8540"/>
                </a:lnTo>
                <a:close/>
                <a:moveTo>
                  <a:pt x="8987" y="8540"/>
                </a:moveTo>
                <a:lnTo>
                  <a:pt x="8987" y="52662"/>
                </a:lnTo>
                <a:lnTo>
                  <a:pt x="231139" y="52662"/>
                </a:lnTo>
                <a:lnTo>
                  <a:pt x="231139" y="8540"/>
                </a:lnTo>
                <a:lnTo>
                  <a:pt x="8987" y="8540"/>
                </a:lnTo>
                <a:close/>
                <a:moveTo>
                  <a:pt x="4314" y="0"/>
                </a:moveTo>
                <a:lnTo>
                  <a:pt x="288655" y="0"/>
                </a:lnTo>
                <a:cubicBezTo>
                  <a:pt x="291530" y="0"/>
                  <a:pt x="293328" y="1779"/>
                  <a:pt x="293328" y="4270"/>
                </a:cubicBezTo>
                <a:lnTo>
                  <a:pt x="293328" y="56932"/>
                </a:lnTo>
                <a:cubicBezTo>
                  <a:pt x="293328" y="59422"/>
                  <a:pt x="291530" y="61557"/>
                  <a:pt x="288655" y="61557"/>
                </a:cubicBezTo>
                <a:lnTo>
                  <a:pt x="4314" y="61557"/>
                </a:lnTo>
                <a:cubicBezTo>
                  <a:pt x="2157" y="61557"/>
                  <a:pt x="0" y="59422"/>
                  <a:pt x="0" y="56932"/>
                </a:cubicBezTo>
                <a:lnTo>
                  <a:pt x="0" y="4270"/>
                </a:lnTo>
                <a:cubicBezTo>
                  <a:pt x="0" y="1779"/>
                  <a:pt x="2157" y="0"/>
                  <a:pt x="4314" y="0"/>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30" name="TextBox 29">
            <a:extLst>
              <a:ext uri="{FF2B5EF4-FFF2-40B4-BE49-F238E27FC236}">
                <a16:creationId xmlns:a16="http://schemas.microsoft.com/office/drawing/2014/main" id="{150E9AAA-475A-1B44-8388-FC834B4452A3}"/>
              </a:ext>
            </a:extLst>
          </p:cNvPr>
          <p:cNvSpPr txBox="1"/>
          <p:nvPr/>
        </p:nvSpPr>
        <p:spPr>
          <a:xfrm>
            <a:off x="1401536" y="3129736"/>
            <a:ext cx="941283"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WHY</a:t>
            </a:r>
          </a:p>
        </p:txBody>
      </p:sp>
      <p:sp>
        <p:nvSpPr>
          <p:cNvPr id="31" name="TextBox 30">
            <a:extLst>
              <a:ext uri="{FF2B5EF4-FFF2-40B4-BE49-F238E27FC236}">
                <a16:creationId xmlns:a16="http://schemas.microsoft.com/office/drawing/2014/main" id="{5C7A0E07-2662-E146-9F95-519E3A2021C8}"/>
              </a:ext>
            </a:extLst>
          </p:cNvPr>
          <p:cNvSpPr txBox="1"/>
          <p:nvPr/>
        </p:nvSpPr>
        <p:spPr>
          <a:xfrm>
            <a:off x="3123462" y="3129736"/>
            <a:ext cx="1121653"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WHAT</a:t>
            </a:r>
            <a:endParaRPr lang="en-US" sz="1200" b="1" dirty="0">
              <a:solidFill>
                <a:srgbClr val="FFC000"/>
              </a:solidFill>
              <a:latin typeface="PT Sans" panose="020B0503020203020204" pitchFamily="34" charset="77"/>
              <a:ea typeface="League Spartan" charset="0"/>
              <a:cs typeface="Poppins" pitchFamily="2" charset="77"/>
            </a:endParaRPr>
          </a:p>
        </p:txBody>
      </p:sp>
      <p:sp>
        <p:nvSpPr>
          <p:cNvPr id="33" name="TextBox 32">
            <a:extLst>
              <a:ext uri="{FF2B5EF4-FFF2-40B4-BE49-F238E27FC236}">
                <a16:creationId xmlns:a16="http://schemas.microsoft.com/office/drawing/2014/main" id="{82E41D16-0B25-2C41-8C30-509F870F469C}"/>
              </a:ext>
            </a:extLst>
          </p:cNvPr>
          <p:cNvSpPr txBox="1"/>
          <p:nvPr/>
        </p:nvSpPr>
        <p:spPr>
          <a:xfrm>
            <a:off x="5005326" y="3129736"/>
            <a:ext cx="968535"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HOW</a:t>
            </a:r>
          </a:p>
        </p:txBody>
      </p:sp>
      <p:sp>
        <p:nvSpPr>
          <p:cNvPr id="34" name="TextBox 33">
            <a:extLst>
              <a:ext uri="{FF2B5EF4-FFF2-40B4-BE49-F238E27FC236}">
                <a16:creationId xmlns:a16="http://schemas.microsoft.com/office/drawing/2014/main" id="{C845D905-16BA-534E-8C05-B6CA03645F98}"/>
              </a:ext>
            </a:extLst>
          </p:cNvPr>
          <p:cNvSpPr txBox="1"/>
          <p:nvPr/>
        </p:nvSpPr>
        <p:spPr>
          <a:xfrm>
            <a:off x="6590384" y="3129736"/>
            <a:ext cx="1373709"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IMPACT</a:t>
            </a:r>
            <a:endParaRPr lang="en-US" sz="1200" b="1" dirty="0">
              <a:solidFill>
                <a:srgbClr val="FFC000"/>
              </a:solidFill>
              <a:latin typeface="PT Sans" panose="020B0503020203020204" pitchFamily="34" charset="77"/>
              <a:ea typeface="League Spartan" charset="0"/>
              <a:cs typeface="Poppins" pitchFamily="2" charset="77"/>
            </a:endParaRPr>
          </a:p>
        </p:txBody>
      </p:sp>
      <p:sp>
        <p:nvSpPr>
          <p:cNvPr id="35" name="Subtitle 2">
            <a:extLst>
              <a:ext uri="{FF2B5EF4-FFF2-40B4-BE49-F238E27FC236}">
                <a16:creationId xmlns:a16="http://schemas.microsoft.com/office/drawing/2014/main" id="{8A6FB823-E34E-AA43-9FB3-F1A01D3A8FFB}"/>
              </a:ext>
            </a:extLst>
          </p:cNvPr>
          <p:cNvSpPr txBox="1">
            <a:spLocks/>
          </p:cNvSpPr>
          <p:nvPr/>
        </p:nvSpPr>
        <p:spPr>
          <a:xfrm>
            <a:off x="1281592" y="3735608"/>
            <a:ext cx="1197541" cy="736082"/>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GB" altLang="en-US" sz="900" b="1" dirty="0">
                <a:solidFill>
                  <a:schemeClr val="bg1"/>
                </a:solidFill>
              </a:rPr>
              <a:t>Strengths Weaknesses Opportunities Threats (SWOT)</a:t>
            </a:r>
          </a:p>
        </p:txBody>
      </p:sp>
      <p:sp>
        <p:nvSpPr>
          <p:cNvPr id="36" name="Subtitle 2">
            <a:extLst>
              <a:ext uri="{FF2B5EF4-FFF2-40B4-BE49-F238E27FC236}">
                <a16:creationId xmlns:a16="http://schemas.microsoft.com/office/drawing/2014/main" id="{558D5AB9-2B03-8141-BD61-5E69D5008949}"/>
              </a:ext>
            </a:extLst>
          </p:cNvPr>
          <p:cNvSpPr txBox="1">
            <a:spLocks/>
          </p:cNvSpPr>
          <p:nvPr/>
        </p:nvSpPr>
        <p:spPr>
          <a:xfrm>
            <a:off x="3044261" y="3624338"/>
            <a:ext cx="1197541" cy="1178061"/>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buFont typeface="Arial" panose="020B0604020202020204" pitchFamily="34" charset="0"/>
              <a:buChar char="•"/>
              <a:defRPr/>
            </a:pPr>
            <a:r>
              <a:rPr lang="en-GB" altLang="en-US" sz="1000" dirty="0">
                <a:solidFill>
                  <a:schemeClr val="bg1"/>
                </a:solidFill>
              </a:rPr>
              <a:t>two primary types of competitive advantage: </a:t>
            </a:r>
            <a:r>
              <a:rPr lang="en-GB" altLang="en-US" sz="1000" b="1" dirty="0">
                <a:solidFill>
                  <a:schemeClr val="bg1"/>
                </a:solidFill>
              </a:rPr>
              <a:t>cost advantage</a:t>
            </a:r>
            <a:r>
              <a:rPr lang="en-GB" altLang="en-US" sz="1000" dirty="0">
                <a:solidFill>
                  <a:schemeClr val="bg1"/>
                </a:solidFill>
              </a:rPr>
              <a:t> and </a:t>
            </a:r>
            <a:r>
              <a:rPr lang="en-US" altLang="en-US" sz="1000" b="1" dirty="0">
                <a:solidFill>
                  <a:schemeClr val="bg1"/>
                </a:solidFill>
              </a:rPr>
              <a:t>differentiation advantage</a:t>
            </a:r>
          </a:p>
        </p:txBody>
      </p:sp>
      <p:sp>
        <p:nvSpPr>
          <p:cNvPr id="37" name="Subtitle 2">
            <a:extLst>
              <a:ext uri="{FF2B5EF4-FFF2-40B4-BE49-F238E27FC236}">
                <a16:creationId xmlns:a16="http://schemas.microsoft.com/office/drawing/2014/main" id="{F8F8049F-D624-9445-B9E0-7E15322A0F1C}"/>
              </a:ext>
            </a:extLst>
          </p:cNvPr>
          <p:cNvSpPr txBox="1">
            <a:spLocks/>
          </p:cNvSpPr>
          <p:nvPr/>
        </p:nvSpPr>
        <p:spPr>
          <a:xfrm>
            <a:off x="4879134" y="3735608"/>
            <a:ext cx="1197541" cy="749226"/>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275"/>
              </a:lnSpc>
            </a:pPr>
            <a:r>
              <a:rPr lang="en-GB" altLang="en-US" sz="1200" b="1" dirty="0">
                <a:solidFill>
                  <a:schemeClr val="bg1"/>
                </a:solidFill>
                <a:cs typeface="Arial" panose="020B0604020202020204" pitchFamily="34" charset="0"/>
              </a:rPr>
              <a:t>Porter’s generic strategies; Bowman Strategy clock </a:t>
            </a:r>
            <a:endParaRPr lang="en-US" sz="1200" dirty="0">
              <a:solidFill>
                <a:schemeClr val="bg1"/>
              </a:solidFill>
              <a:latin typeface="Noto Sans ExtraLight" panose="020B0302040504020204" pitchFamily="34" charset="0"/>
            </a:endParaRPr>
          </a:p>
        </p:txBody>
      </p:sp>
      <p:sp>
        <p:nvSpPr>
          <p:cNvPr id="39" name="TextBox 38">
            <a:extLst>
              <a:ext uri="{FF2B5EF4-FFF2-40B4-BE49-F238E27FC236}">
                <a16:creationId xmlns:a16="http://schemas.microsoft.com/office/drawing/2014/main" id="{021131F8-57E4-4546-9253-9C859E4280F7}"/>
              </a:ext>
            </a:extLst>
          </p:cNvPr>
          <p:cNvSpPr txBox="1"/>
          <p:nvPr/>
        </p:nvSpPr>
        <p:spPr>
          <a:xfrm>
            <a:off x="1698278" y="904102"/>
            <a:ext cx="5557932" cy="523220"/>
          </a:xfrm>
          <a:prstGeom prst="rect">
            <a:avLst/>
          </a:prstGeom>
          <a:noFill/>
        </p:spPr>
        <p:txBody>
          <a:bodyPr wrap="none" rtlCol="0">
            <a:spAutoFit/>
          </a:bodyPr>
          <a:lstStyle/>
          <a:p>
            <a:pPr lvl="0" eaLnBrk="0" fontAlgn="base" hangingPunct="0">
              <a:spcBef>
                <a:spcPct val="0"/>
              </a:spcBef>
              <a:spcAft>
                <a:spcPct val="0"/>
              </a:spcAft>
            </a:pPr>
            <a:r>
              <a:rPr lang="en-US" altLang="en-US" sz="2800" b="1" dirty="0">
                <a:solidFill>
                  <a:schemeClr val="accent6">
                    <a:lumMod val="25000"/>
                  </a:schemeClr>
                </a:solidFill>
                <a:latin typeface="Arial" panose="020B0604020202020204" pitchFamily="34" charset="0"/>
                <a:cs typeface="Arial" panose="020B0604020202020204" pitchFamily="34" charset="0"/>
              </a:rPr>
              <a:t>Session 4: Learning Outcomes </a:t>
            </a:r>
            <a:endParaRPr lang="en-US" altLang="en-US" sz="1600" dirty="0">
              <a:solidFill>
                <a:schemeClr val="accent6">
                  <a:lumMod val="25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6B921BE-B2DB-0543-9EC0-5A1A1EDDA5C8}"/>
              </a:ext>
            </a:extLst>
          </p:cNvPr>
          <p:cNvSpPr/>
          <p:nvPr/>
        </p:nvSpPr>
        <p:spPr>
          <a:xfrm>
            <a:off x="6768114" y="3699170"/>
            <a:ext cx="1483850" cy="938719"/>
          </a:xfrm>
          <a:prstGeom prst="rect">
            <a:avLst/>
          </a:prstGeom>
        </p:spPr>
        <p:txBody>
          <a:bodyPr wrap="square">
            <a:spAutoFit/>
          </a:bodyPr>
          <a:lstStyle/>
          <a:p>
            <a:pPr>
              <a:buClr>
                <a:srgbClr val="990099"/>
              </a:buClr>
            </a:pPr>
            <a:r>
              <a:rPr lang="en-GB" altLang="en-US" sz="1100" dirty="0">
                <a:solidFill>
                  <a:schemeClr val="bg1"/>
                </a:solidFill>
              </a:rPr>
              <a:t>Business level strategies and the creation of sustainable advantage </a:t>
            </a:r>
          </a:p>
        </p:txBody>
      </p:sp>
    </p:spTree>
    <p:extLst>
      <p:ext uri="{BB962C8B-B14F-4D97-AF65-F5344CB8AC3E}">
        <p14:creationId xmlns:p14="http://schemas.microsoft.com/office/powerpoint/2010/main" val="387225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a:extLst>
              <a:ext uri="{FF2B5EF4-FFF2-40B4-BE49-F238E27FC236}">
                <a16:creationId xmlns:a16="http://schemas.microsoft.com/office/drawing/2014/main" id="{A54DB985-17E8-2448-8C56-800AFA1FF4A7}"/>
              </a:ext>
            </a:extLst>
          </p:cNvPr>
          <p:cNvSpPr txBox="1">
            <a:spLocks noChangeArrowheads="1"/>
          </p:cNvSpPr>
          <p:nvPr/>
        </p:nvSpPr>
        <p:spPr bwMode="auto">
          <a:xfrm>
            <a:off x="611188" y="1628775"/>
            <a:ext cx="799306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ts val="1200"/>
              </a:spcAft>
              <a:buClr>
                <a:schemeClr val="accent2"/>
              </a:buClr>
              <a:buFont typeface="Arial" panose="020B0604020202020204" pitchFamily="34" charset="0"/>
              <a:defRPr sz="1600">
                <a:solidFill>
                  <a:schemeClr val="tx2"/>
                </a:solidFill>
                <a:latin typeface="Arial" panose="020B0604020202020204" pitchFamily="34" charset="0"/>
              </a:defRPr>
            </a:lvl1pPr>
            <a:lvl2pPr marL="742950" indent="-285750">
              <a:spcAft>
                <a:spcPts val="1200"/>
              </a:spcAft>
              <a:buClr>
                <a:schemeClr val="accent2"/>
              </a:buClr>
              <a:buFont typeface="Arial" panose="020B0604020202020204" pitchFamily="34" charset="0"/>
              <a:buChar char="&gt;"/>
              <a:defRPr sz="1400">
                <a:solidFill>
                  <a:schemeClr val="tx2"/>
                </a:solidFill>
                <a:latin typeface="Arial" panose="020B0604020202020204" pitchFamily="34" charset="0"/>
              </a:defRPr>
            </a:lvl2pPr>
            <a:lvl3pPr marL="1143000" indent="-228600">
              <a:spcAft>
                <a:spcPts val="1200"/>
              </a:spcAft>
              <a:buClr>
                <a:schemeClr val="accent2"/>
              </a:buClr>
              <a:buFont typeface="Arial" panose="020B0604020202020204" pitchFamily="34" charset="0"/>
              <a:buChar char="&gt;"/>
              <a:defRPr sz="1200">
                <a:solidFill>
                  <a:schemeClr val="tx2"/>
                </a:solidFill>
                <a:latin typeface="Arial" panose="020B0604020202020204" pitchFamily="34" charset="0"/>
              </a:defRPr>
            </a:lvl3pPr>
            <a:lvl4pPr marL="16002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4pPr>
            <a:lvl5pPr marL="20574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5pPr>
            <a:lvl6pPr marL="25146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6pPr>
            <a:lvl7pPr marL="29718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7pPr>
            <a:lvl8pPr marL="34290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8pPr>
            <a:lvl9pPr marL="38862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9pPr>
          </a:lstStyle>
          <a:p>
            <a:pPr algn="ctr" eaLnBrk="1" hangingPunct="1">
              <a:spcBef>
                <a:spcPct val="50000"/>
              </a:spcBef>
              <a:spcAft>
                <a:spcPct val="0"/>
              </a:spcAft>
              <a:buClrTx/>
              <a:buFontTx/>
              <a:buNone/>
            </a:pPr>
            <a:r>
              <a:rPr lang="en-US" altLang="en-US" sz="2800" b="1" i="1" dirty="0">
                <a:solidFill>
                  <a:srgbClr val="FFFF66"/>
                </a:solidFill>
                <a:latin typeface="Garamond" panose="02020404030301010803" pitchFamily="18" charset="0"/>
              </a:rPr>
              <a:t>Thank you!</a:t>
            </a: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r>
              <a:rPr lang="en-US" altLang="en-US" sz="2800" dirty="0">
                <a:solidFill>
                  <a:srgbClr val="FFFF66"/>
                </a:solidFill>
                <a:latin typeface="Garamond" panose="02020404030301010803" pitchFamily="18" charset="0"/>
              </a:rPr>
              <a:t>Please post your questions on Piazza</a:t>
            </a:r>
          </a:p>
        </p:txBody>
      </p:sp>
    </p:spTree>
    <p:extLst>
      <p:ext uri="{BB962C8B-B14F-4D97-AF65-F5344CB8AC3E}">
        <p14:creationId xmlns:p14="http://schemas.microsoft.com/office/powerpoint/2010/main" val="380125562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E68F-09D7-0C40-8AD6-8FA222BF8D9C}"/>
              </a:ext>
            </a:extLst>
          </p:cNvPr>
          <p:cNvSpPr>
            <a:spLocks noGrp="1"/>
          </p:cNvSpPr>
          <p:nvPr>
            <p:ph type="title"/>
          </p:nvPr>
        </p:nvSpPr>
        <p:spPr>
          <a:xfrm>
            <a:off x="1752520" y="292312"/>
            <a:ext cx="6192688" cy="1143000"/>
          </a:xfrm>
        </p:spPr>
        <p:txBody>
          <a:bodyPr>
            <a:normAutofit fontScale="90000"/>
          </a:bodyPr>
          <a:lstStyle/>
          <a:p>
            <a:r>
              <a:rPr lang="en-GB" dirty="0"/>
              <a:t>WHY? </a:t>
            </a:r>
            <a:br>
              <a:rPr lang="en-GB" b="0" dirty="0"/>
            </a:br>
            <a:r>
              <a:rPr lang="en-GB" b="0" dirty="0">
                <a:solidFill>
                  <a:schemeClr val="tx1"/>
                </a:solidFill>
              </a:rPr>
              <a:t>Identifies the Opportunities and Threats to an organisation.</a:t>
            </a:r>
            <a:br>
              <a:rPr lang="en-GB" sz="3200" b="0" dirty="0">
                <a:solidFill>
                  <a:schemeClr val="tx1"/>
                </a:solidFill>
              </a:rPr>
            </a:br>
            <a:r>
              <a:rPr lang="en-GB" b="0" dirty="0"/>
              <a:t> </a:t>
            </a:r>
            <a:endParaRPr lang="en-US" dirty="0"/>
          </a:p>
        </p:txBody>
      </p:sp>
      <p:pic>
        <p:nvPicPr>
          <p:cNvPr id="8" name="Content Placeholder 7" descr="A close up of a device&#10;&#10;Description automatically generated">
            <a:extLst>
              <a:ext uri="{FF2B5EF4-FFF2-40B4-BE49-F238E27FC236}">
                <a16:creationId xmlns:a16="http://schemas.microsoft.com/office/drawing/2014/main" id="{81552BA5-CFCF-844E-9888-22DB37F994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6564" y="1527175"/>
            <a:ext cx="4508029" cy="3803650"/>
          </a:xfrm>
        </p:spPr>
      </p:pic>
      <p:sp>
        <p:nvSpPr>
          <p:cNvPr id="4" name="Date Placeholder 3">
            <a:extLst>
              <a:ext uri="{FF2B5EF4-FFF2-40B4-BE49-F238E27FC236}">
                <a16:creationId xmlns:a16="http://schemas.microsoft.com/office/drawing/2014/main" id="{1C4FC86B-D48E-B740-8397-735EEA37A25F}"/>
              </a:ext>
            </a:extLst>
          </p:cNvPr>
          <p:cNvSpPr>
            <a:spLocks noGrp="1"/>
          </p:cNvSpPr>
          <p:nvPr>
            <p:ph type="dt" sz="half" idx="10"/>
          </p:nvPr>
        </p:nvSpPr>
        <p:spPr/>
        <p:txBody>
          <a:bodyPr/>
          <a:lstStyle/>
          <a:p>
            <a:fld id="{79F2AF39-F53C-4E00-924A-075C5FABD984}" type="datetime4">
              <a:rPr lang="en-GB" smtClean="0"/>
              <a:t>03 February 2020</a:t>
            </a:fld>
            <a:endParaRPr lang="en-GB" dirty="0"/>
          </a:p>
        </p:txBody>
      </p:sp>
      <p:sp>
        <p:nvSpPr>
          <p:cNvPr id="5" name="Footer Placeholder 4">
            <a:extLst>
              <a:ext uri="{FF2B5EF4-FFF2-40B4-BE49-F238E27FC236}">
                <a16:creationId xmlns:a16="http://schemas.microsoft.com/office/drawing/2014/main" id="{45095EF6-CC2B-424A-849B-20B9A2A09B75}"/>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AC84EDD0-32B0-CC4F-B787-6F05007347A0}"/>
              </a:ext>
            </a:extLst>
          </p:cNvPr>
          <p:cNvSpPr>
            <a:spLocks noGrp="1"/>
          </p:cNvSpPr>
          <p:nvPr>
            <p:ph type="sldNum" sz="quarter" idx="12"/>
          </p:nvPr>
        </p:nvSpPr>
        <p:spPr/>
        <p:txBody>
          <a:bodyPr/>
          <a:lstStyle/>
          <a:p>
            <a:fld id="{786194A1-5B28-41B4-A256-7AB656992733}" type="slidenum">
              <a:rPr lang="en-GB" smtClean="0"/>
              <a:t>5</a:t>
            </a:fld>
            <a:endParaRPr lang="en-GB" dirty="0"/>
          </a:p>
        </p:txBody>
      </p:sp>
      <p:pic>
        <p:nvPicPr>
          <p:cNvPr id="11" name="Picture 10" descr="A close up of a sign&#10;&#10;Description automatically generated">
            <a:extLst>
              <a:ext uri="{FF2B5EF4-FFF2-40B4-BE49-F238E27FC236}">
                <a16:creationId xmlns:a16="http://schemas.microsoft.com/office/drawing/2014/main" id="{927A9DC0-BBB1-F14C-962C-C28F5D1F33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771" y="0"/>
            <a:ext cx="1147958" cy="1668544"/>
          </a:xfrm>
          <a:prstGeom prst="rect">
            <a:avLst/>
          </a:prstGeom>
        </p:spPr>
      </p:pic>
      <p:sp>
        <p:nvSpPr>
          <p:cNvPr id="9" name="Rectangle 8">
            <a:extLst>
              <a:ext uri="{FF2B5EF4-FFF2-40B4-BE49-F238E27FC236}">
                <a16:creationId xmlns:a16="http://schemas.microsoft.com/office/drawing/2014/main" id="{401B2BD6-3E24-46B3-B414-5EC881498FAE}"/>
              </a:ext>
            </a:extLst>
          </p:cNvPr>
          <p:cNvSpPr/>
          <p:nvPr/>
        </p:nvSpPr>
        <p:spPr>
          <a:xfrm>
            <a:off x="2016070" y="3629818"/>
            <a:ext cx="4284121" cy="188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66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6E98EBC9-2793-0741-9010-7607E0FEC85B}"/>
              </a:ext>
            </a:extLst>
          </p:cNvPr>
          <p:cNvSpPr>
            <a:spLocks noGrp="1"/>
          </p:cNvSpPr>
          <p:nvPr>
            <p:ph type="title"/>
          </p:nvPr>
        </p:nvSpPr>
        <p:spPr>
          <a:xfrm>
            <a:off x="215900" y="269875"/>
            <a:ext cx="8316913" cy="782638"/>
          </a:xfrm>
        </p:spPr>
        <p:txBody>
          <a:bodyPr/>
          <a:lstStyle/>
          <a:p>
            <a:r>
              <a:rPr lang="en-GB" altLang="en-US"/>
              <a:t>Sustaining a Competitive Advantage</a:t>
            </a:r>
          </a:p>
        </p:txBody>
      </p:sp>
      <p:sp>
        <p:nvSpPr>
          <p:cNvPr id="3" name="Content Placeholder 2">
            <a:extLst>
              <a:ext uri="{FF2B5EF4-FFF2-40B4-BE49-F238E27FC236}">
                <a16:creationId xmlns:a16="http://schemas.microsoft.com/office/drawing/2014/main" id="{C6699925-CB47-A84D-94FD-F16B22A601DC}"/>
              </a:ext>
            </a:extLst>
          </p:cNvPr>
          <p:cNvSpPr>
            <a:spLocks noGrp="1"/>
          </p:cNvSpPr>
          <p:nvPr>
            <p:ph idx="1"/>
          </p:nvPr>
        </p:nvSpPr>
        <p:spPr>
          <a:xfrm>
            <a:off x="215900" y="1268413"/>
            <a:ext cx="8316913" cy="5030787"/>
          </a:xfrm>
        </p:spPr>
        <p:txBody>
          <a:bodyPr>
            <a:normAutofit lnSpcReduction="10000"/>
          </a:bodyPr>
          <a:lstStyle/>
          <a:p>
            <a:pPr>
              <a:spcBef>
                <a:spcPct val="20000"/>
              </a:spcBef>
              <a:spcAft>
                <a:spcPct val="0"/>
              </a:spcAft>
              <a:buClrTx/>
              <a:buFontTx/>
              <a:buChar char="•"/>
              <a:defRPr/>
            </a:pPr>
            <a:r>
              <a:rPr lang="en-GB" altLang="en-US" sz="2000" kern="0" dirty="0">
                <a:solidFill>
                  <a:schemeClr val="tx1"/>
                </a:solidFill>
                <a:cs typeface="Arial"/>
              </a:rPr>
              <a:t>CA subject to erosion by competition</a:t>
            </a:r>
          </a:p>
          <a:p>
            <a:pPr marL="0" indent="0">
              <a:spcBef>
                <a:spcPct val="20000"/>
              </a:spcBef>
              <a:spcAft>
                <a:spcPct val="0"/>
              </a:spcAft>
              <a:buClrTx/>
              <a:defRPr/>
            </a:pPr>
            <a:endParaRPr lang="en-GB" altLang="en-US" sz="2000" kern="0" dirty="0">
              <a:solidFill>
                <a:schemeClr val="tx1"/>
              </a:solidFill>
              <a:cs typeface="Arial"/>
            </a:endParaRPr>
          </a:p>
          <a:p>
            <a:pPr>
              <a:spcBef>
                <a:spcPct val="20000"/>
              </a:spcBef>
              <a:spcAft>
                <a:spcPct val="0"/>
              </a:spcAft>
              <a:buClrTx/>
              <a:buFontTx/>
              <a:buChar char="•"/>
              <a:defRPr/>
            </a:pPr>
            <a:r>
              <a:rPr lang="en-GB" altLang="en-US" sz="2000" kern="0" dirty="0">
                <a:solidFill>
                  <a:schemeClr val="tx1"/>
                </a:solidFill>
                <a:cs typeface="Arial"/>
              </a:rPr>
              <a:t>Speed of erosion:</a:t>
            </a:r>
          </a:p>
          <a:p>
            <a:pPr marL="742950" lvl="1" indent="-285750">
              <a:spcBef>
                <a:spcPct val="20000"/>
              </a:spcBef>
              <a:spcAft>
                <a:spcPct val="0"/>
              </a:spcAft>
              <a:buClrTx/>
              <a:buFontTx/>
              <a:buChar char="–"/>
              <a:defRPr/>
            </a:pPr>
            <a:r>
              <a:rPr lang="en-GB" altLang="en-US" sz="2000" kern="0" dirty="0">
                <a:solidFill>
                  <a:schemeClr val="tx1"/>
                </a:solidFill>
                <a:cs typeface="Arial"/>
              </a:rPr>
              <a:t>Dependent on imitation or innovation</a:t>
            </a:r>
          </a:p>
          <a:p>
            <a:pPr marL="742950" lvl="1" indent="-285750">
              <a:spcBef>
                <a:spcPct val="20000"/>
              </a:spcBef>
              <a:spcAft>
                <a:spcPct val="0"/>
              </a:spcAft>
              <a:buClrTx/>
              <a:buFontTx/>
              <a:buChar char="–"/>
              <a:defRPr/>
            </a:pPr>
            <a:r>
              <a:rPr lang="en-GB" altLang="en-US" sz="2000" kern="0" dirty="0">
                <a:solidFill>
                  <a:schemeClr val="tx1"/>
                </a:solidFill>
                <a:cs typeface="Arial"/>
              </a:rPr>
              <a:t>Imitation is the most direct form of competition</a:t>
            </a:r>
          </a:p>
          <a:p>
            <a:pPr marL="457200" lvl="1" indent="0">
              <a:spcBef>
                <a:spcPct val="20000"/>
              </a:spcBef>
              <a:spcAft>
                <a:spcPct val="0"/>
              </a:spcAft>
              <a:buClrTx/>
              <a:buFont typeface="Arial" panose="020B0604020202020204" pitchFamily="34" charset="0"/>
              <a:buNone/>
              <a:defRPr/>
            </a:pPr>
            <a:endParaRPr lang="en-GB" altLang="en-US" sz="2000" kern="0" dirty="0">
              <a:solidFill>
                <a:schemeClr val="tx1"/>
              </a:solidFill>
              <a:cs typeface="Arial"/>
            </a:endParaRPr>
          </a:p>
          <a:p>
            <a:pPr>
              <a:spcBef>
                <a:spcPct val="20000"/>
              </a:spcBef>
              <a:spcAft>
                <a:spcPct val="0"/>
              </a:spcAft>
              <a:buClrTx/>
              <a:buFontTx/>
              <a:buChar char="•"/>
              <a:defRPr/>
            </a:pPr>
            <a:r>
              <a:rPr lang="en-GB" altLang="en-US" sz="2000" kern="0" dirty="0">
                <a:solidFill>
                  <a:schemeClr val="tx1"/>
                </a:solidFill>
                <a:cs typeface="Arial"/>
              </a:rPr>
              <a:t>To sustain CA, barriers to imitation must exist </a:t>
            </a:r>
          </a:p>
          <a:p>
            <a:pPr marL="742950" lvl="1" indent="-285750">
              <a:spcBef>
                <a:spcPct val="20000"/>
              </a:spcBef>
              <a:spcAft>
                <a:spcPct val="0"/>
              </a:spcAft>
              <a:buClrTx/>
              <a:buFontTx/>
              <a:buChar char="–"/>
              <a:defRPr/>
            </a:pPr>
            <a:r>
              <a:rPr lang="en-GB" altLang="en-US" sz="2000" kern="0" dirty="0">
                <a:solidFill>
                  <a:schemeClr val="tx1"/>
                </a:solidFill>
                <a:cs typeface="Arial"/>
              </a:rPr>
              <a:t>Path dependence (R&amp;D of old technology, Honda’s development of gas engine took decades and was leverage across multiple products)</a:t>
            </a:r>
          </a:p>
          <a:p>
            <a:pPr marL="742950" lvl="1" indent="-285750">
              <a:spcBef>
                <a:spcPct val="20000"/>
              </a:spcBef>
              <a:spcAft>
                <a:spcPct val="0"/>
              </a:spcAft>
              <a:buClrTx/>
              <a:buFontTx/>
              <a:buChar char="–"/>
              <a:defRPr/>
            </a:pPr>
            <a:r>
              <a:rPr lang="en-GB" altLang="en-US" sz="2000" kern="0" dirty="0">
                <a:solidFill>
                  <a:schemeClr val="tx1"/>
                </a:solidFill>
                <a:cs typeface="Arial"/>
              </a:rPr>
              <a:t>Intellectual Properties (</a:t>
            </a:r>
            <a:r>
              <a:rPr lang="en-GB" altLang="en-US" sz="2000" kern="0" dirty="0" err="1">
                <a:solidFill>
                  <a:schemeClr val="tx1"/>
                </a:solidFill>
                <a:cs typeface="Arial"/>
              </a:rPr>
              <a:t>E.g</a:t>
            </a:r>
            <a:r>
              <a:rPr lang="en-GB" altLang="en-US" sz="2000" kern="0" dirty="0">
                <a:solidFill>
                  <a:schemeClr val="tx1"/>
                </a:solidFill>
                <a:cs typeface="Arial"/>
              </a:rPr>
              <a:t> Patents, Brand name, Big data, )</a:t>
            </a:r>
          </a:p>
          <a:p>
            <a:pPr marL="742950" lvl="1" indent="-285750">
              <a:spcBef>
                <a:spcPct val="20000"/>
              </a:spcBef>
              <a:spcAft>
                <a:spcPct val="0"/>
              </a:spcAft>
              <a:buClrTx/>
              <a:buFontTx/>
              <a:buChar char="–"/>
              <a:defRPr/>
            </a:pPr>
            <a:r>
              <a:rPr lang="en-GB" altLang="en-US" sz="2000" kern="0" dirty="0">
                <a:solidFill>
                  <a:schemeClr val="tx1"/>
                </a:solidFill>
                <a:cs typeface="Arial"/>
              </a:rPr>
              <a:t>Social complexity (</a:t>
            </a:r>
            <a:r>
              <a:rPr lang="en-GB" altLang="en-US" sz="2000" kern="0" dirty="0" err="1">
                <a:solidFill>
                  <a:schemeClr val="tx1"/>
                </a:solidFill>
                <a:cs typeface="Arial"/>
              </a:rPr>
              <a:t>e.g</a:t>
            </a:r>
            <a:r>
              <a:rPr lang="en-GB" altLang="en-US" sz="2000" kern="0" dirty="0">
                <a:solidFill>
                  <a:schemeClr val="tx1"/>
                </a:solidFill>
                <a:cs typeface="Arial"/>
              </a:rPr>
              <a:t> social and business interacts, clubs, customer base)</a:t>
            </a:r>
          </a:p>
          <a:p>
            <a:pPr marL="742950" lvl="1" indent="-285750">
              <a:spcBef>
                <a:spcPct val="20000"/>
              </a:spcBef>
              <a:spcAft>
                <a:spcPct val="0"/>
              </a:spcAft>
              <a:buClrTx/>
              <a:buFontTx/>
              <a:buChar char="–"/>
              <a:defRPr/>
            </a:pPr>
            <a:r>
              <a:rPr lang="en-GB" altLang="en-US" sz="2000" kern="0" dirty="0">
                <a:solidFill>
                  <a:schemeClr val="tx1"/>
                </a:solidFill>
                <a:cs typeface="Arial"/>
              </a:rPr>
              <a:t>Causal ambiguity (not clear cause and effect)</a:t>
            </a:r>
          </a:p>
          <a:p>
            <a:pPr>
              <a:defRPr/>
            </a:pPr>
            <a:r>
              <a:rPr lang="en-GB" dirty="0"/>
              <a:t> </a:t>
            </a:r>
          </a:p>
        </p:txBody>
      </p:sp>
      <p:sp>
        <p:nvSpPr>
          <p:cNvPr id="23556" name="Slide Number Placeholder 4">
            <a:extLst>
              <a:ext uri="{FF2B5EF4-FFF2-40B4-BE49-F238E27FC236}">
                <a16:creationId xmlns:a16="http://schemas.microsoft.com/office/drawing/2014/main" id="{8C61D059-C98F-3442-B0D5-297B90E33C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FD3EB82-8172-434F-9CC5-D39B51626549}" type="slidenum">
              <a:rPr lang="en-GB" altLang="en-US" smtClean="0">
                <a:solidFill>
                  <a:srgbClr val="BE0F34"/>
                </a:solidFill>
              </a:rPr>
              <a:pPr/>
              <a:t>6</a:t>
            </a:fld>
            <a:endParaRPr lang="en-GB" altLang="en-US" dirty="0">
              <a:solidFill>
                <a:srgbClr val="BE0F34"/>
              </a:solidFill>
            </a:endParaRPr>
          </a:p>
        </p:txBody>
      </p:sp>
      <p:pic>
        <p:nvPicPr>
          <p:cNvPr id="4" name="Picture 3" descr="A close up of a logo&#10;&#10;Description automatically generated">
            <a:extLst>
              <a:ext uri="{FF2B5EF4-FFF2-40B4-BE49-F238E27FC236}">
                <a16:creationId xmlns:a16="http://schemas.microsoft.com/office/drawing/2014/main" id="{958BC55C-BF6E-524C-BD9F-9A40B0AAB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783130"/>
            <a:ext cx="2936206" cy="2045645"/>
          </a:xfrm>
          <a:prstGeom prst="rect">
            <a:avLst/>
          </a:prstGeom>
        </p:spPr>
      </p:pic>
    </p:spTree>
    <p:extLst>
      <p:ext uri="{BB962C8B-B14F-4D97-AF65-F5344CB8AC3E}">
        <p14:creationId xmlns:p14="http://schemas.microsoft.com/office/powerpoint/2010/main" val="13504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54C3355-6C2F-F149-9DF1-3666E0828B1C}"/>
              </a:ext>
            </a:extLst>
          </p:cNvPr>
          <p:cNvSpPr>
            <a:spLocks noGrp="1"/>
          </p:cNvSpPr>
          <p:nvPr>
            <p:ph type="title"/>
          </p:nvPr>
        </p:nvSpPr>
        <p:spPr>
          <a:xfrm>
            <a:off x="420688" y="209550"/>
            <a:ext cx="8229600" cy="627063"/>
          </a:xfrm>
        </p:spPr>
        <p:txBody>
          <a:bodyPr/>
          <a:lstStyle/>
          <a:p>
            <a:r>
              <a:rPr lang="en-GB" altLang="en-US" sz="2400"/>
              <a:t>Sources of Competitive Advantage</a:t>
            </a:r>
            <a:endParaRPr lang="en-GB" altLang="en-US" sz="2400">
              <a:cs typeface="Arial" panose="020B0604020202020204" pitchFamily="34" charset="0"/>
            </a:endParaRPr>
          </a:p>
        </p:txBody>
      </p:sp>
      <p:sp>
        <p:nvSpPr>
          <p:cNvPr id="34819" name="Content Placeholder 2">
            <a:extLst>
              <a:ext uri="{FF2B5EF4-FFF2-40B4-BE49-F238E27FC236}">
                <a16:creationId xmlns:a16="http://schemas.microsoft.com/office/drawing/2014/main" id="{3DF83CBE-A3BA-AD4A-97A5-5FFD9B286433}"/>
              </a:ext>
            </a:extLst>
          </p:cNvPr>
          <p:cNvSpPr>
            <a:spLocks noGrp="1"/>
          </p:cNvSpPr>
          <p:nvPr>
            <p:ph idx="1"/>
          </p:nvPr>
        </p:nvSpPr>
        <p:spPr>
          <a:xfrm>
            <a:off x="468313" y="981075"/>
            <a:ext cx="8229600" cy="5534025"/>
          </a:xfrm>
        </p:spPr>
        <p:txBody>
          <a:bodyPr/>
          <a:lstStyle/>
          <a:p>
            <a:pPr marL="0" indent="0">
              <a:defRPr/>
            </a:pPr>
            <a:r>
              <a:rPr lang="en-GB" altLang="en-US" sz="2000" dirty="0">
                <a:solidFill>
                  <a:schemeClr val="tx1"/>
                </a:solidFill>
                <a:cs typeface="Arial" panose="020B0604020202020204" pitchFamily="34" charset="0"/>
              </a:rPr>
              <a:t>A firm can achieve a higher rate of profit over a rival in one or two ways:</a:t>
            </a:r>
          </a:p>
          <a:p>
            <a:pPr>
              <a:buFont typeface="Arial" panose="020B0604020202020204" pitchFamily="34" charset="0"/>
              <a:buChar char="•"/>
              <a:defRPr/>
            </a:pPr>
            <a:r>
              <a:rPr lang="en-GB" altLang="en-US" sz="2000" dirty="0">
                <a:solidFill>
                  <a:schemeClr val="tx1"/>
                </a:solidFill>
                <a:cs typeface="Arial" panose="020B0604020202020204" pitchFamily="34" charset="0"/>
              </a:rPr>
              <a:t> either it can supply an identical  product or service at a lower price </a:t>
            </a:r>
          </a:p>
          <a:p>
            <a:pPr marL="0" indent="0">
              <a:defRPr/>
            </a:pPr>
            <a:r>
              <a:rPr lang="en-GB" altLang="en-US" sz="2000" dirty="0">
                <a:solidFill>
                  <a:schemeClr val="tx1"/>
                </a:solidFill>
                <a:cs typeface="Arial" panose="020B0604020202020204" pitchFamily="34" charset="0"/>
              </a:rPr>
              <a:t> or    </a:t>
            </a:r>
          </a:p>
          <a:p>
            <a:pPr>
              <a:buFont typeface="Arial" panose="020B0604020202020204" pitchFamily="34" charset="0"/>
              <a:buChar char="•"/>
              <a:defRPr/>
            </a:pPr>
            <a:r>
              <a:rPr lang="en-GB" altLang="en-US" sz="2000" dirty="0">
                <a:solidFill>
                  <a:schemeClr val="tx1"/>
                </a:solidFill>
                <a:cs typeface="Arial" panose="020B0604020202020204" pitchFamily="34" charset="0"/>
              </a:rPr>
              <a:t>  it can supply a product or service that is differentiated in such a way that the customer is willing to pay a price premium that exceeds the additional cost of differentiation </a:t>
            </a:r>
          </a:p>
          <a:p>
            <a:pPr marL="0" indent="0">
              <a:defRPr/>
            </a:pPr>
            <a:r>
              <a:rPr lang="en-GB" altLang="en-US" sz="2000" dirty="0">
                <a:cs typeface="Arial" panose="020B0604020202020204" pitchFamily="34" charset="0"/>
              </a:rPr>
              <a:t> </a:t>
            </a:r>
          </a:p>
          <a:p>
            <a:pPr marL="0" indent="0">
              <a:defRPr/>
            </a:pPr>
            <a:endParaRPr lang="en-GB" altLang="en-US" dirty="0">
              <a:cs typeface="Arial" panose="020B0604020202020204" pitchFamily="34" charset="0"/>
            </a:endParaRPr>
          </a:p>
        </p:txBody>
      </p:sp>
      <p:sp>
        <p:nvSpPr>
          <p:cNvPr id="24580" name="Slide Number Placeholder 3">
            <a:extLst>
              <a:ext uri="{FF2B5EF4-FFF2-40B4-BE49-F238E27FC236}">
                <a16:creationId xmlns:a16="http://schemas.microsoft.com/office/drawing/2014/main" id="{EA5420FC-C210-6446-95CA-0F22283647C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76CD91C-ABFB-F34C-B143-14A0468F3CB4}" type="slidenum">
              <a:rPr lang="en-GB" altLang="en-US" sz="1400" smtClean="0"/>
              <a:pPr/>
              <a:t>7</a:t>
            </a:fld>
            <a:endParaRPr lang="en-GB" altLang="en-US" sz="1400"/>
          </a:p>
        </p:txBody>
      </p:sp>
      <p:pic>
        <p:nvPicPr>
          <p:cNvPr id="24581" name="Picture 12">
            <a:extLst>
              <a:ext uri="{FF2B5EF4-FFF2-40B4-BE49-F238E27FC236}">
                <a16:creationId xmlns:a16="http://schemas.microsoft.com/office/drawing/2014/main" id="{5DE0913B-B18E-604E-92BD-6508050D7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563938"/>
            <a:ext cx="6000750" cy="2876550"/>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6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AE22B81-7EB0-CA4F-BC1D-A7CFC4C3E456}"/>
              </a:ext>
            </a:extLst>
          </p:cNvPr>
          <p:cNvSpPr>
            <a:spLocks noGrp="1"/>
          </p:cNvSpPr>
          <p:nvPr>
            <p:ph type="title"/>
          </p:nvPr>
        </p:nvSpPr>
        <p:spPr>
          <a:xfrm>
            <a:off x="457200" y="269875"/>
            <a:ext cx="8229600" cy="641350"/>
          </a:xfrm>
        </p:spPr>
        <p:txBody>
          <a:bodyPr/>
          <a:lstStyle/>
          <a:p>
            <a:pPr eaLnBrk="1" hangingPunct="1"/>
            <a:r>
              <a:rPr lang="en-GB" altLang="en-US"/>
              <a:t>Porters Generic Strategies</a:t>
            </a:r>
          </a:p>
        </p:txBody>
      </p:sp>
      <p:pic>
        <p:nvPicPr>
          <p:cNvPr id="25603" name="Picture 8" descr="M06NF002">
            <a:extLst>
              <a:ext uri="{FF2B5EF4-FFF2-40B4-BE49-F238E27FC236}">
                <a16:creationId xmlns:a16="http://schemas.microsoft.com/office/drawing/2014/main" id="{99575FDB-7AFB-9D46-AA60-7E6BCC3D7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81075"/>
            <a:ext cx="792797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8">
            <a:extLst>
              <a:ext uri="{FF2B5EF4-FFF2-40B4-BE49-F238E27FC236}">
                <a16:creationId xmlns:a16="http://schemas.microsoft.com/office/drawing/2014/main" id="{9822BF66-CB04-4641-B7B6-41F1413FDDD0}"/>
              </a:ext>
            </a:extLst>
          </p:cNvPr>
          <p:cNvSpPr>
            <a:spLocks noChangeArrowheads="1"/>
          </p:cNvSpPr>
          <p:nvPr/>
        </p:nvSpPr>
        <p:spPr bwMode="auto">
          <a:xfrm>
            <a:off x="384175" y="6021388"/>
            <a:ext cx="8074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800" i="1"/>
              <a:t>Source</a:t>
            </a:r>
            <a:r>
              <a:rPr lang="en-US" altLang="en-US" sz="800"/>
              <a:t>: Adapted with the permission of The Free Press, a Division of Simon &amp; Schuster, Inc., from </a:t>
            </a:r>
            <a:r>
              <a:rPr lang="en-US" altLang="en-US" sz="800" i="1"/>
              <a:t>Competitive Advantage: Creating and Sustaining Superior Performance</a:t>
            </a:r>
            <a:r>
              <a:rPr lang="en-US" altLang="en-US" sz="800"/>
              <a:t> by </a:t>
            </a:r>
            <a:br>
              <a:rPr lang="en-US" altLang="en-US" sz="800"/>
            </a:br>
            <a:r>
              <a:rPr lang="en-US" altLang="en-US" sz="800"/>
              <a:t>Michael E. Porter. Copyright © 1985, 1998 by Michael E. Porter. All rights reserved.</a:t>
            </a:r>
          </a:p>
        </p:txBody>
      </p:sp>
    </p:spTree>
    <p:extLst>
      <p:ext uri="{BB962C8B-B14F-4D97-AF65-F5344CB8AC3E}">
        <p14:creationId xmlns:p14="http://schemas.microsoft.com/office/powerpoint/2010/main" val="27133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64350D4-F1F7-DE4F-BC5D-8AF4E11B99C5}"/>
              </a:ext>
            </a:extLst>
          </p:cNvPr>
          <p:cNvSpPr>
            <a:spLocks noGrp="1"/>
          </p:cNvSpPr>
          <p:nvPr>
            <p:ph type="title"/>
          </p:nvPr>
        </p:nvSpPr>
        <p:spPr>
          <a:xfrm>
            <a:off x="457200" y="269875"/>
            <a:ext cx="8229600" cy="641350"/>
          </a:xfrm>
        </p:spPr>
        <p:txBody>
          <a:bodyPr/>
          <a:lstStyle/>
          <a:p>
            <a:pPr eaLnBrk="1" hangingPunct="1"/>
            <a:r>
              <a:rPr lang="en-GB" altLang="en-US" dirty="0"/>
              <a:t>     Cost-leadership</a:t>
            </a:r>
          </a:p>
        </p:txBody>
      </p:sp>
      <p:sp>
        <p:nvSpPr>
          <p:cNvPr id="14339" name="Content Placeholder 2">
            <a:extLst>
              <a:ext uri="{FF2B5EF4-FFF2-40B4-BE49-F238E27FC236}">
                <a16:creationId xmlns:a16="http://schemas.microsoft.com/office/drawing/2014/main" id="{1D2CAB39-9F4D-D445-B85E-B7DC7F10F881}"/>
              </a:ext>
            </a:extLst>
          </p:cNvPr>
          <p:cNvSpPr>
            <a:spLocks noGrp="1"/>
          </p:cNvSpPr>
          <p:nvPr>
            <p:ph idx="1"/>
          </p:nvPr>
        </p:nvSpPr>
        <p:spPr>
          <a:xfrm>
            <a:off x="500063" y="1125538"/>
            <a:ext cx="8229600" cy="4924425"/>
          </a:xfrm>
        </p:spPr>
        <p:txBody>
          <a:bodyPr/>
          <a:lstStyle/>
          <a:p>
            <a:pPr marL="9525" indent="-9525" eaLnBrk="1" hangingPunct="1">
              <a:buFont typeface="Arial" charset="0"/>
              <a:buNone/>
              <a:tabLst>
                <a:tab pos="292100" algn="l"/>
              </a:tabLst>
              <a:defRPr/>
            </a:pPr>
            <a:r>
              <a:rPr lang="en-GB" altLang="en-US" sz="2000" b="1" dirty="0">
                <a:solidFill>
                  <a:schemeClr val="tx1"/>
                </a:solidFill>
                <a:cs typeface="ＭＳ Ｐゴシック" charset="0"/>
              </a:rPr>
              <a:t>	</a:t>
            </a:r>
            <a:r>
              <a:rPr lang="en-GB" altLang="en-US" sz="2000" b="1" i="1" dirty="0">
                <a:solidFill>
                  <a:schemeClr val="tx1"/>
                </a:solidFill>
                <a:cs typeface="ＭＳ Ｐゴシック" charset="0"/>
              </a:rPr>
              <a:t>Cost-leadership strategy </a:t>
            </a:r>
            <a:r>
              <a:rPr lang="en-GB" altLang="en-US" sz="2000" dirty="0">
                <a:solidFill>
                  <a:schemeClr val="tx1"/>
                </a:solidFill>
                <a:cs typeface="ＭＳ Ｐゴシック" charset="0"/>
              </a:rPr>
              <a:t>involves becoming the lowest-cost organisation in an industry (e.g., Primark in clothing, Aldi in grocery retailing, Hyundai in automobile industry).</a:t>
            </a:r>
          </a:p>
          <a:p>
            <a:pPr marL="9525" indent="-9525" eaLnBrk="1" hangingPunct="1">
              <a:buFont typeface="Arial" charset="0"/>
              <a:buNone/>
              <a:tabLst>
                <a:tab pos="292100" algn="l"/>
              </a:tabLst>
              <a:defRPr/>
            </a:pPr>
            <a:endParaRPr lang="en-GB" altLang="en-US" sz="2000" dirty="0">
              <a:solidFill>
                <a:schemeClr val="tx1"/>
              </a:solidFill>
              <a:cs typeface="ＭＳ Ｐゴシック" charset="0"/>
            </a:endParaRPr>
          </a:p>
          <a:p>
            <a:pPr marL="9525" indent="-9525" eaLnBrk="1" hangingPunct="1">
              <a:buFont typeface="Arial" charset="0"/>
              <a:buNone/>
              <a:tabLst>
                <a:tab pos="292100" algn="l"/>
              </a:tabLst>
              <a:defRPr/>
            </a:pPr>
            <a:r>
              <a:rPr lang="en-GB" altLang="en-US" sz="2000" dirty="0">
                <a:solidFill>
                  <a:schemeClr val="tx1"/>
                </a:solidFill>
                <a:cs typeface="ＭＳ Ｐゴシック" charset="0"/>
              </a:rPr>
              <a:t>	</a:t>
            </a:r>
          </a:p>
        </p:txBody>
      </p:sp>
      <p:sp>
        <p:nvSpPr>
          <p:cNvPr id="2" name="Rectangle 1">
            <a:extLst>
              <a:ext uri="{FF2B5EF4-FFF2-40B4-BE49-F238E27FC236}">
                <a16:creationId xmlns:a16="http://schemas.microsoft.com/office/drawing/2014/main" id="{C7315A32-1A68-E641-9CBC-D81990CA43B1}"/>
              </a:ext>
            </a:extLst>
          </p:cNvPr>
          <p:cNvSpPr/>
          <p:nvPr/>
        </p:nvSpPr>
        <p:spPr>
          <a:xfrm>
            <a:off x="500063" y="2636912"/>
            <a:ext cx="5349327" cy="2800767"/>
          </a:xfrm>
          <a:prstGeom prst="rect">
            <a:avLst/>
          </a:prstGeom>
        </p:spPr>
        <p:txBody>
          <a:bodyPr wrap="square">
            <a:spAutoFit/>
          </a:bodyPr>
          <a:lstStyle/>
          <a:p>
            <a:pPr marL="9525" indent="-9525">
              <a:tabLst>
                <a:tab pos="292100" algn="l"/>
              </a:tabLst>
              <a:defRPr/>
            </a:pPr>
            <a:r>
              <a:rPr lang="en-GB" altLang="en-US" sz="1600" dirty="0">
                <a:cs typeface="ＭＳ Ｐゴシック" charset="0"/>
              </a:rPr>
              <a:t>Four key cost drivers that can help deliver cost leadership:</a:t>
            </a:r>
          </a:p>
          <a:p>
            <a:pPr marL="9525" indent="-9525">
              <a:tabLst>
                <a:tab pos="292100" algn="l"/>
              </a:tabLst>
              <a:defRPr/>
            </a:pPr>
            <a:endParaRPr lang="en-GB" altLang="en-US" sz="1600" dirty="0">
              <a:cs typeface="ＭＳ Ｐゴシック" charset="0"/>
            </a:endParaRPr>
          </a:p>
          <a:p>
            <a:pPr>
              <a:buFont typeface="Arial" charset="0"/>
              <a:buChar char="•"/>
              <a:tabLst>
                <a:tab pos="292100" algn="l"/>
              </a:tabLst>
              <a:defRPr/>
            </a:pPr>
            <a:r>
              <a:rPr lang="en-GB" altLang="en-US" sz="1600" dirty="0">
                <a:highlight>
                  <a:srgbClr val="FFFF00"/>
                </a:highlight>
                <a:cs typeface="ＭＳ Ｐゴシック" charset="0"/>
              </a:rPr>
              <a:t>Lower input costs </a:t>
            </a:r>
            <a:r>
              <a:rPr lang="en-GB" altLang="en-US" sz="1600" dirty="0">
                <a:cs typeface="ＭＳ Ｐゴシック" charset="0"/>
              </a:rPr>
              <a:t>(e.g., labour or raw materials, locational differences, relationships with the suppliers)</a:t>
            </a:r>
          </a:p>
          <a:p>
            <a:pPr>
              <a:buFont typeface="Arial" charset="0"/>
              <a:buChar char="•"/>
              <a:tabLst>
                <a:tab pos="292100" algn="l"/>
              </a:tabLst>
              <a:defRPr/>
            </a:pPr>
            <a:r>
              <a:rPr lang="en-GB" altLang="en-US" sz="1600" dirty="0">
                <a:highlight>
                  <a:srgbClr val="FFFF00"/>
                </a:highlight>
                <a:cs typeface="ＭＳ Ｐゴシック" charset="0"/>
              </a:rPr>
              <a:t>Economies of scale </a:t>
            </a:r>
            <a:r>
              <a:rPr lang="en-GB" altLang="en-US" sz="1600" dirty="0">
                <a:cs typeface="ＭＳ Ｐゴシック" charset="0"/>
              </a:rPr>
              <a:t>(spreading fixed costs over high levels of output)</a:t>
            </a:r>
          </a:p>
          <a:p>
            <a:pPr>
              <a:buFont typeface="Arial" charset="0"/>
              <a:buChar char="•"/>
              <a:tabLst>
                <a:tab pos="292100" algn="l"/>
              </a:tabLst>
              <a:defRPr/>
            </a:pPr>
            <a:r>
              <a:rPr lang="en-GB" altLang="en-US" sz="1600" dirty="0">
                <a:highlight>
                  <a:srgbClr val="FFFF00"/>
                </a:highlight>
                <a:cs typeface="ＭＳ Ｐゴシック" charset="0"/>
              </a:rPr>
              <a:t>Experience</a:t>
            </a:r>
            <a:r>
              <a:rPr lang="en-GB" altLang="en-US" sz="1600" dirty="0">
                <a:cs typeface="ＭＳ Ｐゴシック" charset="0"/>
              </a:rPr>
              <a:t> (i.e., gains in labour productivity and increasing efficiency in design or equipment)</a:t>
            </a:r>
          </a:p>
          <a:p>
            <a:pPr>
              <a:buFont typeface="Arial" charset="0"/>
              <a:buChar char="•"/>
              <a:tabLst>
                <a:tab pos="292100" algn="l"/>
              </a:tabLst>
              <a:defRPr/>
            </a:pPr>
            <a:r>
              <a:rPr lang="en-GB" altLang="en-US" sz="1600" dirty="0">
                <a:highlight>
                  <a:srgbClr val="FFFF00"/>
                </a:highlight>
                <a:cs typeface="ＭＳ Ｐゴシック" charset="0"/>
              </a:rPr>
              <a:t>Product/process new design </a:t>
            </a:r>
            <a:r>
              <a:rPr lang="en-GB" altLang="en-US" sz="1600" dirty="0">
                <a:cs typeface="ＭＳ Ｐゴシック" charset="0"/>
              </a:rPr>
              <a:t>(e.g., production, distribution, and customer-service)</a:t>
            </a:r>
          </a:p>
        </p:txBody>
      </p:sp>
      <p:pic>
        <p:nvPicPr>
          <p:cNvPr id="4" name="Picture 3" descr="A picture containing drawing&#10;&#10;Description automatically generated">
            <a:extLst>
              <a:ext uri="{FF2B5EF4-FFF2-40B4-BE49-F238E27FC236}">
                <a16:creationId xmlns:a16="http://schemas.microsoft.com/office/drawing/2014/main" id="{83441E57-9EB8-144B-A7CC-1E56D9A83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1990178"/>
            <a:ext cx="1892300" cy="1066800"/>
          </a:xfrm>
          <a:prstGeom prst="rect">
            <a:avLst/>
          </a:prstGeom>
        </p:spPr>
      </p:pic>
      <p:pic>
        <p:nvPicPr>
          <p:cNvPr id="6" name="Picture 5" descr="A sign on a pole&#10;&#10;Description automatically generated">
            <a:extLst>
              <a:ext uri="{FF2B5EF4-FFF2-40B4-BE49-F238E27FC236}">
                <a16:creationId xmlns:a16="http://schemas.microsoft.com/office/drawing/2014/main" id="{780658B9-F294-3346-B9BD-4203CBB45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3503895"/>
            <a:ext cx="1892300" cy="1066800"/>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D758EAEE-D3AB-AA45-A5FD-0F8690338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812" y="5554195"/>
            <a:ext cx="7448376" cy="942685"/>
          </a:xfrm>
          <a:prstGeom prst="rect">
            <a:avLst/>
          </a:prstGeom>
        </p:spPr>
      </p:pic>
      <p:sp>
        <p:nvSpPr>
          <p:cNvPr id="11" name="TextBox 10">
            <a:extLst>
              <a:ext uri="{FF2B5EF4-FFF2-40B4-BE49-F238E27FC236}">
                <a16:creationId xmlns:a16="http://schemas.microsoft.com/office/drawing/2014/main" id="{DFA61727-0520-2543-A365-C251E8579025}"/>
              </a:ext>
            </a:extLst>
          </p:cNvPr>
          <p:cNvSpPr txBox="1"/>
          <p:nvPr/>
        </p:nvSpPr>
        <p:spPr>
          <a:xfrm>
            <a:off x="87129" y="205829"/>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01</a:t>
            </a:r>
            <a:endParaRPr lang="en-US" sz="300" b="1" dirty="0">
              <a:solidFill>
                <a:srgbClr val="FFC000"/>
              </a:solidFill>
              <a:latin typeface="PT Sans" panose="020B0503020203020204" pitchFamily="34" charset="77"/>
            </a:endParaRPr>
          </a:p>
        </p:txBody>
      </p:sp>
    </p:spTree>
    <p:extLst>
      <p:ext uri="{BB962C8B-B14F-4D97-AF65-F5344CB8AC3E}">
        <p14:creationId xmlns:p14="http://schemas.microsoft.com/office/powerpoint/2010/main" val="202185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L_PowerPoint_Template">
  <a:themeElements>
    <a:clrScheme name="Brunel University London RGB">
      <a:dk1>
        <a:srgbClr val="000000"/>
      </a:dk1>
      <a:lt1>
        <a:srgbClr val="FFFFFF"/>
      </a:lt1>
      <a:dk2>
        <a:srgbClr val="4E4E53"/>
      </a:dk2>
      <a:lt2>
        <a:srgbClr val="767474"/>
      </a:lt2>
      <a:accent1>
        <a:srgbClr val="00325B"/>
      </a:accent1>
      <a:accent2>
        <a:srgbClr val="BE0F30"/>
      </a:accent2>
      <a:accent3>
        <a:srgbClr val="5B76A3"/>
      </a:accent3>
      <a:accent4>
        <a:srgbClr val="098380"/>
      </a:accent4>
      <a:accent5>
        <a:srgbClr val="4E748B"/>
      </a:accent5>
      <a:accent6>
        <a:srgbClr val="887346"/>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7521C7E4-AF77-FB4C-9C87-44F609DD50B6}" vid="{E6DD07D4-8AD5-F440-845F-6C7AF0C4A0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3693b5-e444-47e2-ba22-986d1d3f5f8c">
      <Value>3</Value>
    </TaxCatchAll>
    <BrunelBaseOwner0 xmlns="39fe9a92-f246-45b9-9b26-d4424a64657d">
      <Terms xmlns="http://schemas.microsoft.com/office/infopath/2007/PartnerControls">
        <TermInfo xmlns="http://schemas.microsoft.com/office/infopath/2007/PartnerControls">
          <TermName xmlns="http://schemas.microsoft.com/office/infopath/2007/PartnerControls">Internal Communications</TermName>
          <TermId xmlns="http://schemas.microsoft.com/office/infopath/2007/PartnerControls">01e1b302-1141-47e6-ae68-8b0ede583215</TermId>
        </TermInfo>
      </Terms>
    </BrunelBaseOwner0>
    <BrunelBaseAudience0 xmlns="39fe9a92-f246-45b9-9b26-d4424a64657d">
      <Terms xmlns="http://schemas.microsoft.com/office/infopath/2007/PartnerControls"/>
    </BrunelBaseAudience0>
  </documentManagement>
</p:properties>
</file>

<file path=customXml/item3.xml><?xml version="1.0" encoding="utf-8"?>
<ct:contentTypeSchema xmlns:ct="http://schemas.microsoft.com/office/2006/metadata/contentType" xmlns:ma="http://schemas.microsoft.com/office/2006/metadata/properties/metaAttributes" ct:_="" ma:_="" ma:contentTypeName="Brunel Document" ma:contentTypeID="0x010100B5A4C08D27C9458A8DBC831B2C0EF43F00D489BDFD5C74FB46A78B414D4B1D1E82" ma:contentTypeVersion="0" ma:contentTypeDescription="This is the base type for all Brunel documents." ma:contentTypeScope="" ma:versionID="f17c7bbac720d31a8dd0a91f4d794289">
  <xsd:schema xmlns:xsd="http://www.w3.org/2001/XMLSchema" xmlns:xs="http://www.w3.org/2001/XMLSchema" xmlns:p="http://schemas.microsoft.com/office/2006/metadata/properties" xmlns:ns2="39fe9a92-f246-45b9-9b26-d4424a64657d" xmlns:ns3="e73693b5-e444-47e2-ba22-986d1d3f5f8c" targetNamespace="http://schemas.microsoft.com/office/2006/metadata/properties" ma:root="true" ma:fieldsID="c3a9db50d5c4bf3bdf780309fab8eca6" ns2:_="" ns3:_="">
    <xsd:import namespace="39fe9a92-f246-45b9-9b26-d4424a64657d"/>
    <xsd:import namespace="e73693b5-e444-47e2-ba22-986d1d3f5f8c"/>
    <xsd:element name="properties">
      <xsd:complexType>
        <xsd:sequence>
          <xsd:element name="documentManagement">
            <xsd:complexType>
              <xsd:all>
                <xsd:element ref="ns2:BrunelBaseOwner0" minOccurs="0"/>
                <xsd:element ref="ns2:BrunelBaseAudience0"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fe9a92-f246-45b9-9b26-d4424a64657d" elementFormDefault="qualified">
    <xsd:import namespace="http://schemas.microsoft.com/office/2006/documentManagement/types"/>
    <xsd:import namespace="http://schemas.microsoft.com/office/infopath/2007/PartnerControls"/>
    <xsd:element name="BrunelBaseOwner0" ma:index="9" nillable="true" ma:taxonomy="true" ma:internalName="BrunelBaseOwner0" ma:taxonomyFieldName="BrunelBaseOwner" ma:displayName="Owner" ma:default="1;#College of Business, Arts and Social Sciences|d40c5aec-a8e9-40e0-9462-52b84a4b09b8" ma:fieldId="{98f64fff-228a-401e-b118-7b7ed14a11bf}" ma:sspId="1f8ae13c-041c-454e-aeb3-8644223ed454" ma:termSetId="ce0b3c44-0e18-4677-9fa6-443ed1905ae4" ma:anchorId="00000000-0000-0000-0000-000000000000" ma:open="true" ma:isKeyword="false">
      <xsd:complexType>
        <xsd:sequence>
          <xsd:element ref="pc:Terms" minOccurs="0" maxOccurs="1"/>
        </xsd:sequence>
      </xsd:complexType>
    </xsd:element>
    <xsd:element name="BrunelBaseAudience0" ma:index="11" nillable="true" ma:taxonomy="true" ma:internalName="BrunelBaseAudience0" ma:taxonomyFieldName="BrunelBaseAudience" ma:displayName="Search Audience" ma:default="" ma:fieldId="{d57833c3-6316-40fd-9f4a-bdce40d7b5e8}" ma:taxonomyMulti="true" ma:sspId="1f8ae13c-041c-454e-aeb3-8644223ed454" ma:termSetId="e48bdc75-7773-40af-8e0d-060ff7e1dbe0"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3693b5-e444-47e2-ba22-986d1d3f5f8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3272265-605c-4dbe-8e9b-ec25963e0a6a}" ma:internalName="TaxCatchAll" ma:showField="CatchAllData" ma:web="e73693b5-e444-47e2-ba22-986d1d3f5f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A20A98-9BF8-4507-879B-888EB959C904}">
  <ds:schemaRefs>
    <ds:schemaRef ds:uri="http://schemas.microsoft.com/sharepoint/v3/contenttype/forms"/>
  </ds:schemaRefs>
</ds:datastoreItem>
</file>

<file path=customXml/itemProps2.xml><?xml version="1.0" encoding="utf-8"?>
<ds:datastoreItem xmlns:ds="http://schemas.openxmlformats.org/officeDocument/2006/customXml" ds:itemID="{D3ABB48A-250F-437B-B2B8-3E409D4ED280}">
  <ds:schemaRefs>
    <ds:schemaRef ds:uri="http://schemas.microsoft.com/office/2006/metadata/properties"/>
    <ds:schemaRef ds:uri="http://schemas.microsoft.com/office/infopath/2007/PartnerControls"/>
    <ds:schemaRef ds:uri="e73693b5-e444-47e2-ba22-986d1d3f5f8c"/>
    <ds:schemaRef ds:uri="39fe9a92-f246-45b9-9b26-d4424a64657d"/>
  </ds:schemaRefs>
</ds:datastoreItem>
</file>

<file path=customXml/itemProps3.xml><?xml version="1.0" encoding="utf-8"?>
<ds:datastoreItem xmlns:ds="http://schemas.openxmlformats.org/officeDocument/2006/customXml" ds:itemID="{6EDD1B7A-8EE9-487A-8E4F-D80FCEFBF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fe9a92-f246-45b9-9b26-d4424a64657d"/>
    <ds:schemaRef ds:uri="e73693b5-e444-47e2-ba22-986d1d3f5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DPS_1669 PowerPoint Template BBS v2</Template>
  <TotalTime>17312</TotalTime>
  <Words>2885</Words>
  <Application>Microsoft Office PowerPoint</Application>
  <PresentationFormat>On-screen Show (4:3)</PresentationFormat>
  <Paragraphs>299</Paragraphs>
  <Slides>40</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Avenir Light</vt:lpstr>
      <vt:lpstr>Calibri</vt:lpstr>
      <vt:lpstr>Garamond</vt:lpstr>
      <vt:lpstr>Helvetica</vt:lpstr>
      <vt:lpstr>Helvetica Neue</vt:lpstr>
      <vt:lpstr>Noto Sans ExtraLight</vt:lpstr>
      <vt:lpstr>Open Sans Light</vt:lpstr>
      <vt:lpstr>PT Sans</vt:lpstr>
      <vt:lpstr>Wingdings</vt:lpstr>
      <vt:lpstr>BUL_PowerPoint_Template</vt:lpstr>
      <vt:lpstr>Strategic Management</vt:lpstr>
      <vt:lpstr>PowerPoint Presentation</vt:lpstr>
      <vt:lpstr>What did we learn last week?</vt:lpstr>
      <vt:lpstr>PowerPoint Presentation</vt:lpstr>
      <vt:lpstr>WHY?  Identifies the Opportunities and Threats to an organisation.  </vt:lpstr>
      <vt:lpstr>Sustaining a Competitive Advantage</vt:lpstr>
      <vt:lpstr>Sources of Competitive Advantage</vt:lpstr>
      <vt:lpstr>Porters Generic Strategies</vt:lpstr>
      <vt:lpstr>     Cost-leadership</vt:lpstr>
      <vt:lpstr>PowerPoint Presentation</vt:lpstr>
      <vt:lpstr>Cost-leadership: risks involved…</vt:lpstr>
      <vt:lpstr>     Differentiation strategies</vt:lpstr>
      <vt:lpstr>Differentiation in the automobile industry</vt:lpstr>
      <vt:lpstr>Differentiation strategies: risks involved…</vt:lpstr>
      <vt:lpstr>Focus strategies</vt:lpstr>
      <vt:lpstr>‘Stuck in the middle’?</vt:lpstr>
      <vt:lpstr>PowerPoint Presentation</vt:lpstr>
      <vt:lpstr>PowerPoint Presentation</vt:lpstr>
      <vt:lpstr>Bowman's Strategy Clock</vt:lpstr>
      <vt:lpstr> </vt:lpstr>
      <vt:lpstr>PowerPoint Presentation</vt:lpstr>
      <vt:lpstr>EXTRA SLIDES – NOT INCLUDED IN THE CLASS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vt:lpstr>
      <vt:lpstr>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Brunel Business School</dc:title>
  <dc:creator>Richard Mitchell</dc:creator>
  <cp:lastModifiedBy>Prerna Tambay</cp:lastModifiedBy>
  <cp:revision>235</cp:revision>
  <cp:lastPrinted>2019-10-14T21:41:50Z</cp:lastPrinted>
  <dcterms:created xsi:type="dcterms:W3CDTF">2017-12-01T18:20:17Z</dcterms:created>
  <dcterms:modified xsi:type="dcterms:W3CDTF">2020-02-03T14:11:17Z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0x010100B5A4C08D27C9458A8DBC831B2C0EF43F00D489BDFD5C74FB46A78B414D4B1D1E82</vt:lpwstr>
  </property>
  <property fmtid="{D5CDD505-2E9C-101B-9397-08002B2CF9AE}" pid="3" name="BrunelBaseOwner">
    <vt:lpwstr>3;#Internal Communications|01e1b302-1141-47e6-ae68-8b0ede583215</vt:lpwstr>
  </property>
  <property fmtid="{D5CDD505-2E9C-101B-9397-08002B2CF9AE}" pid="4" name="BrunelBaseOwner0">
    <vt:lpwstr>Internal Communications|01e1b302-1141-47e6-ae68-8b0ede583215</vt:lpwstr>
  </property>
  <property fmtid="{D5CDD505-2E9C-101B-9397-08002B2CF9AE}" pid="5" name="TaxKeyword">
    <vt:lpwstr/>
  </property>
  <property fmtid="{D5CDD505-2E9C-101B-9397-08002B2CF9AE}" pid="6" name="BrunelBaseAudience">
    <vt:lpwstr/>
  </property>
  <property fmtid="{D5CDD505-2E9C-101B-9397-08002B2CF9AE}" pid="7" name="l50cde2150514e6e90cdde84639c12b5">
    <vt:lpwstr/>
  </property>
  <property fmtid="{D5CDD505-2E9C-101B-9397-08002B2CF9AE}" pid="8" name="foo">
    <vt:lpwstr/>
  </property>
  <property fmtid="{D5CDD505-2E9C-101B-9397-08002B2CF9AE}" pid="9" name="TaxCatchAll">
    <vt:lpwstr>1;#Internal Communications|01e1b302-1141-47e6-ae68-8b0ede583215</vt:lpwstr>
  </property>
</Properties>
</file>